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PT Sans Narrow"/>
      <p:regular r:id="rId66"/>
      <p:bold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TSansNarrow-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penSans-regular.fntdata"/><Relationship Id="rId23" Type="http://schemas.openxmlformats.org/officeDocument/2006/relationships/slide" Target="slides/slide18.xml"/><Relationship Id="rId67" Type="http://schemas.openxmlformats.org/officeDocument/2006/relationships/font" Target="fonts/PTSansNarrow-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d3aca7885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d3aca7885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d3aca7885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d3aca7885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3aca7885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3aca7885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d3aca7885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d3aca7885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3aca7885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3aca7885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3aca7885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d3aca7885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d3aca788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3aca788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d3aca7885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d3aca7885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d3aca7885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d3aca7885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3aca788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3aca788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3aca788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3aca788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d3aca7885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d3aca7885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3aca7885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d3aca7885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3aca7885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3aca7885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3aca7885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d3aca7885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d3aca7885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d3aca7885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3aca7885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3aca7885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d3aca7885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d3aca7885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3aca788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d3aca788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3aca7885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3aca7885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d3f54c3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d3f54c3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d3aca7885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d3aca7885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d3f54c33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d3f54c33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d3f54c33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d3f54c33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d3f54c33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3f54c33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3f54c33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3f54c33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d3f54c33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d3f54c33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3f54c33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3f54c33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3f54c334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3f54c334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d3f54c334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d3f54c334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d3f54c33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3f54c33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3f54c33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3f54c33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d3aca788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d3aca788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d3f54c334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d3f54c334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3f54c33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3f54c33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3f54c334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d3f54c334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3f54c334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3f54c334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40a5dea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d40a5dea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40a5dea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40a5dea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d40a5dea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d40a5dea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40a5dea6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d40a5dea6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40a5dea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40a5dea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d40a5dea6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d40a5dea6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d3aca788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d3aca788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d40a5dea6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d40a5dea6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40a5dea6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40a5dea6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d40a5dea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d40a5dea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d40a5dea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40a5dea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40a5dea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d40a5dea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d40a5dea6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d40a5dea6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d40a5dea6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d40a5dea6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d40a5dea6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d40a5dea6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40a5dea6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d40a5dea6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d40a5dea6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d40a5dea6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d3aca788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d3aca788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d40a5dea6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d40a5dea6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3aca7885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3aca7885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d3aca788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d3aca788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3aca788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3aca788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7.jpg"/><Relationship Id="rId5"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o"/>
              <a:t>Cryptographic tools for blockchain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ro"/>
              <a:t>Bercovici Adrian, Erhan Adrian, Fechita George Antonio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311700" y="491575"/>
            <a:ext cx="8520600" cy="407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So, once a transaction is made, it is broadcasted to the network, miners add the transaction to the block and search for the proof of work. Once the proof of work is found, the currently last block in the miner’s ledger is hashed and linked to the new block that was just created. Note that a block is not valid without a proof of work. Every to block, except the first, contains transactions, the proof of work and the hash of the previous block. This links the block in a chain that makes it computationally difficult to modify any links in the chain, as that would compromise the following links and would require re-computation of the proof of work.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11883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Why bother mining?</a:t>
            </a:r>
            <a:endParaRPr/>
          </a:p>
        </p:txBody>
      </p:sp>
      <p:sp>
        <p:nvSpPr>
          <p:cNvPr id="132" name="Google Shape;132;p23"/>
          <p:cNvSpPr txBox="1"/>
          <p:nvPr>
            <p:ph idx="1" type="body"/>
          </p:nvPr>
        </p:nvSpPr>
        <p:spPr>
          <a:xfrm>
            <a:off x="311700" y="2127825"/>
            <a:ext cx="8520600" cy="244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To incentives participants to partake in chain building or mining, the user that obtains a proof of work is rewarded with newly generated tokens. Also, since most Blockchain technologies implement a hard cap on the number of transactions that can be added to a block, users can incentives miners to add their transaction to the block by offering a commission. </a:t>
            </a:r>
            <a:endParaRPr/>
          </a:p>
        </p:txBody>
      </p:sp>
      <p:pic>
        <p:nvPicPr>
          <p:cNvPr id="133" name="Google Shape;133;p23"/>
          <p:cNvPicPr preferRelativeResize="0"/>
          <p:nvPr/>
        </p:nvPicPr>
        <p:blipFill>
          <a:blip r:embed="rId3">
            <a:alphaModFix/>
          </a:blip>
          <a:stretch>
            <a:fillRect/>
          </a:stretch>
        </p:blipFill>
        <p:spPr>
          <a:xfrm>
            <a:off x="3694775" y="0"/>
            <a:ext cx="3510924" cy="2127825"/>
          </a:xfrm>
          <a:prstGeom prst="rect">
            <a:avLst/>
          </a:prstGeom>
          <a:noFill/>
          <a:ln>
            <a:noFill/>
          </a:ln>
        </p:spPr>
      </p:pic>
      <p:pic>
        <p:nvPicPr>
          <p:cNvPr id="134" name="Google Shape;134;p23"/>
          <p:cNvPicPr preferRelativeResize="0"/>
          <p:nvPr/>
        </p:nvPicPr>
        <p:blipFill>
          <a:blip r:embed="rId4">
            <a:alphaModFix/>
          </a:blip>
          <a:stretch>
            <a:fillRect/>
          </a:stretch>
        </p:blipFill>
        <p:spPr>
          <a:xfrm>
            <a:off x="6877175" y="270438"/>
            <a:ext cx="1905000" cy="185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With all this in mind, let’s have a look at the general structure of the </a:t>
            </a:r>
            <a:r>
              <a:rPr lang="ro"/>
              <a:t>bockchain!</a:t>
            </a:r>
            <a:endParaRPr/>
          </a:p>
        </p:txBody>
      </p:sp>
      <p:sp>
        <p:nvSpPr>
          <p:cNvPr id="140" name="Google Shape;140;p24"/>
          <p:cNvSpPr txBox="1"/>
          <p:nvPr>
            <p:ph idx="1" type="body"/>
          </p:nvPr>
        </p:nvSpPr>
        <p:spPr>
          <a:xfrm>
            <a:off x="371650" y="1721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A </a:t>
            </a:r>
            <a:r>
              <a:rPr lang="ro"/>
              <a:t>single block in the blockchain contains:</a:t>
            </a:r>
            <a:endParaRPr/>
          </a:p>
          <a:p>
            <a:pPr indent="0" lvl="0" marL="0" rtl="0" algn="l">
              <a:spcBef>
                <a:spcPts val="1200"/>
              </a:spcBef>
              <a:spcAft>
                <a:spcPts val="0"/>
              </a:spcAft>
              <a:buNone/>
            </a:pPr>
            <a:r>
              <a:rPr lang="ro"/>
              <a:t>*A hash of its predecessor</a:t>
            </a:r>
            <a:endParaRPr/>
          </a:p>
          <a:p>
            <a:pPr indent="0" lvl="0" marL="0" rtl="0" algn="l">
              <a:spcBef>
                <a:spcPts val="1200"/>
              </a:spcBef>
              <a:spcAft>
                <a:spcPts val="0"/>
              </a:spcAft>
              <a:buNone/>
            </a:pPr>
            <a:r>
              <a:rPr lang="ro"/>
              <a:t>*A list of transactions, signed by the users</a:t>
            </a:r>
            <a:endParaRPr/>
          </a:p>
          <a:p>
            <a:pPr indent="0" lvl="0" marL="0" rtl="0" algn="l">
              <a:spcBef>
                <a:spcPts val="1200"/>
              </a:spcBef>
              <a:spcAft>
                <a:spcPts val="0"/>
              </a:spcAft>
              <a:buNone/>
            </a:pPr>
            <a:r>
              <a:rPr lang="ro"/>
              <a:t>*A nonce that when hashed together with</a:t>
            </a:r>
            <a:endParaRPr/>
          </a:p>
          <a:p>
            <a:pPr indent="0" lvl="0" marL="0" rtl="0" algn="l">
              <a:spcBef>
                <a:spcPts val="1200"/>
              </a:spcBef>
              <a:spcAft>
                <a:spcPts val="0"/>
              </a:spcAft>
              <a:buNone/>
            </a:pPr>
            <a:r>
              <a:rPr lang="ro"/>
              <a:t>the content of the block produces a:</a:t>
            </a:r>
            <a:endParaRPr/>
          </a:p>
          <a:p>
            <a:pPr indent="0" lvl="0" marL="0" rtl="0" algn="l">
              <a:spcBef>
                <a:spcPts val="1200"/>
              </a:spcBef>
              <a:spcAft>
                <a:spcPts val="0"/>
              </a:spcAft>
              <a:buNone/>
            </a:pPr>
            <a:r>
              <a:rPr lang="ro"/>
              <a:t>*Block hash with a particular mathematical</a:t>
            </a:r>
            <a:endParaRPr/>
          </a:p>
          <a:p>
            <a:pPr indent="0" lvl="0" marL="0" rtl="0" algn="l">
              <a:spcBef>
                <a:spcPts val="1200"/>
              </a:spcBef>
              <a:spcAft>
                <a:spcPts val="1200"/>
              </a:spcAft>
              <a:buNone/>
            </a:pPr>
            <a:r>
              <a:rPr lang="ro"/>
              <a:t>property (ex starts with K zeros)</a:t>
            </a:r>
            <a:endParaRPr/>
          </a:p>
        </p:txBody>
      </p:sp>
      <p:pic>
        <p:nvPicPr>
          <p:cNvPr id="141" name="Google Shape;141;p24"/>
          <p:cNvPicPr preferRelativeResize="0"/>
          <p:nvPr/>
        </p:nvPicPr>
        <p:blipFill>
          <a:blip r:embed="rId3">
            <a:alphaModFix/>
          </a:blip>
          <a:stretch>
            <a:fillRect/>
          </a:stretch>
        </p:blipFill>
        <p:spPr>
          <a:xfrm>
            <a:off x="5589100" y="1152425"/>
            <a:ext cx="3554900" cy="355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1690525" y="-316750"/>
            <a:ext cx="5826900" cy="582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Given the previous chain, let’s consider that Alice would like to edit the second block, as she spent too many tokens. Will the </a:t>
            </a:r>
            <a:r>
              <a:rPr lang="ro"/>
              <a:t>blockchain</a:t>
            </a:r>
            <a:r>
              <a:rPr lang="ro"/>
              <a:t> hold?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1928313" y="0"/>
            <a:ext cx="5287375" cy="528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Yes! Everyone in the network now knows of Alice’s </a:t>
            </a:r>
            <a:r>
              <a:rPr lang="ro"/>
              <a:t>treachery</a:t>
            </a:r>
            <a:r>
              <a:rPr lang="ro"/>
              <a:t>!</a:t>
            </a:r>
            <a:endParaRPr/>
          </a:p>
        </p:txBody>
      </p:sp>
      <p:sp>
        <p:nvSpPr>
          <p:cNvPr id="162" name="Google Shape;162;p28"/>
          <p:cNvSpPr txBox="1"/>
          <p:nvPr>
            <p:ph idx="1" type="body"/>
          </p:nvPr>
        </p:nvSpPr>
        <p:spPr>
          <a:xfrm>
            <a:off x="311700" y="1594600"/>
            <a:ext cx="8520600" cy="297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Even if she re-mines the second block, the hash will still not match to the one linked in the third block. She would have to recompute every link onward starting from the one she edited.</a:t>
            </a:r>
            <a:endParaRPr/>
          </a:p>
        </p:txBody>
      </p:sp>
      <p:pic>
        <p:nvPicPr>
          <p:cNvPr id="163" name="Google Shape;163;p28"/>
          <p:cNvPicPr preferRelativeResize="0"/>
          <p:nvPr/>
        </p:nvPicPr>
        <p:blipFill>
          <a:blip r:embed="rId3">
            <a:alphaModFix/>
          </a:blip>
          <a:stretch>
            <a:fillRect/>
          </a:stretch>
        </p:blipFill>
        <p:spPr>
          <a:xfrm>
            <a:off x="4115625" y="2631700"/>
            <a:ext cx="4293101" cy="214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 Trust in a chain builds gradually! The longer the chain, the more trustworthy it is!</a:t>
            </a:r>
            <a:endParaRPr/>
          </a:p>
        </p:txBody>
      </p:sp>
      <p:sp>
        <p:nvSpPr>
          <p:cNvPr id="169" name="Google Shape;169;p29"/>
          <p:cNvSpPr txBox="1"/>
          <p:nvPr>
            <p:ph idx="1" type="body"/>
          </p:nvPr>
        </p:nvSpPr>
        <p:spPr>
          <a:xfrm>
            <a:off x="311700" y="1750475"/>
            <a:ext cx="8520600" cy="28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o"/>
              <a:t>It is important to note that the further behind a transaction is in the Blockchain, the more trust worthy it is, because more computational work has been done. Consider the aforementioned situation where Alice makes a transaction to Bob and only broadcasts it to him. Bob will compare Alice’s ledger to the ledgers of the network peers. In order to maintain the illusion that Alice has transferred tokens to Bob, Alice would have to continuously provide more proof of work than the entire network, which is an unfeasible task. Additionally, if a user was to modify any block from the chain, that user would have to recomputed the proof of work for all the links in the chain after that block – which is again, unfeasible.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Hash functions &amp; Merkel Trees</a:t>
            </a:r>
            <a:endParaRPr/>
          </a:p>
        </p:txBody>
      </p:sp>
      <p:pic>
        <p:nvPicPr>
          <p:cNvPr id="175" name="Google Shape;175;p30"/>
          <p:cNvPicPr preferRelativeResize="0"/>
          <p:nvPr/>
        </p:nvPicPr>
        <p:blipFill>
          <a:blip r:embed="rId3">
            <a:alphaModFix/>
          </a:blip>
          <a:stretch>
            <a:fillRect/>
          </a:stretch>
        </p:blipFill>
        <p:spPr>
          <a:xfrm>
            <a:off x="311700" y="1152425"/>
            <a:ext cx="4602999" cy="3243850"/>
          </a:xfrm>
          <a:prstGeom prst="rect">
            <a:avLst/>
          </a:prstGeom>
          <a:noFill/>
          <a:ln>
            <a:noFill/>
          </a:ln>
        </p:spPr>
      </p:pic>
      <p:pic>
        <p:nvPicPr>
          <p:cNvPr id="176" name="Google Shape;176;p30"/>
          <p:cNvPicPr preferRelativeResize="0"/>
          <p:nvPr/>
        </p:nvPicPr>
        <p:blipFill>
          <a:blip r:embed="rId4">
            <a:alphaModFix/>
          </a:blip>
          <a:stretch>
            <a:fillRect/>
          </a:stretch>
        </p:blipFill>
        <p:spPr>
          <a:xfrm>
            <a:off x="4087375" y="1702775"/>
            <a:ext cx="4876800"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311700" y="371675"/>
            <a:ext cx="8520600" cy="41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 Hash functions take an input from an infinite space and map it to an output in a finite space. Due to the pigeonhole principle, any hash function will produce “collisions” or a situation where two inputs map to the same output. Cryptographic hash functions however must have a property known as collision resistance - meaning that given any pair (input˙1, output) an adversary only has a negligible chance of finding input˙2 that maps to the same output.</a:t>
            </a:r>
            <a:endParaRPr/>
          </a:p>
        </p:txBody>
      </p:sp>
      <p:pic>
        <p:nvPicPr>
          <p:cNvPr id="182" name="Google Shape;182;p31"/>
          <p:cNvPicPr preferRelativeResize="0"/>
          <p:nvPr/>
        </p:nvPicPr>
        <p:blipFill>
          <a:blip r:embed="rId3">
            <a:alphaModFix/>
          </a:blip>
          <a:stretch>
            <a:fillRect/>
          </a:stretch>
        </p:blipFill>
        <p:spPr>
          <a:xfrm>
            <a:off x="3506925" y="2194100"/>
            <a:ext cx="3267149" cy="326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Introduction to blockchain</a:t>
            </a:r>
            <a:endParaRPr/>
          </a:p>
          <a:p>
            <a:pPr indent="0" lvl="0" marL="0" rtl="0" algn="l">
              <a:spcBef>
                <a:spcPts val="0"/>
              </a:spcBef>
              <a:spcAft>
                <a:spcPts val="0"/>
              </a:spcAft>
              <a:buNone/>
            </a:pPr>
            <a:r>
              <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Blockchain is a technology that seeks to be a kind of digital, decentralized ledger. If formally, a ledger would be kept by just one entity, that the other participants have to trust, Blockchain seeks to give every participant their own copy of ledger and remove the need for trust entirely.</a:t>
            </a:r>
            <a:endParaRPr/>
          </a:p>
        </p:txBody>
      </p:sp>
      <p:pic>
        <p:nvPicPr>
          <p:cNvPr id="74" name="Google Shape;74;p14"/>
          <p:cNvPicPr preferRelativeResize="0"/>
          <p:nvPr/>
        </p:nvPicPr>
        <p:blipFill>
          <a:blip r:embed="rId3">
            <a:alphaModFix/>
          </a:blip>
          <a:stretch>
            <a:fillRect/>
          </a:stretch>
        </p:blipFill>
        <p:spPr>
          <a:xfrm>
            <a:off x="4572001" y="2880325"/>
            <a:ext cx="4050225" cy="2018375"/>
          </a:xfrm>
          <a:prstGeom prst="rect">
            <a:avLst/>
          </a:prstGeom>
          <a:noFill/>
          <a:ln>
            <a:noFill/>
          </a:ln>
        </p:spPr>
      </p:pic>
      <p:pic>
        <p:nvPicPr>
          <p:cNvPr id="75" name="Google Shape;75;p14"/>
          <p:cNvPicPr preferRelativeResize="0"/>
          <p:nvPr/>
        </p:nvPicPr>
        <p:blipFill>
          <a:blip r:embed="rId4">
            <a:alphaModFix/>
          </a:blip>
          <a:stretch>
            <a:fillRect/>
          </a:stretch>
        </p:blipFill>
        <p:spPr>
          <a:xfrm>
            <a:off x="420013" y="3213238"/>
            <a:ext cx="3381375" cy="1352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idx="1" type="body"/>
          </p:nvPr>
        </p:nvSpPr>
        <p:spPr>
          <a:xfrm>
            <a:off x="311700" y="227800"/>
            <a:ext cx="8520600" cy="434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a:t>
            </a:r>
            <a:r>
              <a:rPr lang="ro"/>
              <a:t>nother important property of cryptographic hash functions is their pseudo-random behavior. A cryptographic hash must not leak any information about the original message and reversing a hash into the input must only be achievable with negligible probability. Additionally the hamming distance any two digests must leak no information about the hamming distance between the inputs. </a:t>
            </a:r>
            <a:endParaRPr/>
          </a:p>
        </p:txBody>
      </p:sp>
      <p:pic>
        <p:nvPicPr>
          <p:cNvPr id="188" name="Google Shape;188;p32"/>
          <p:cNvPicPr preferRelativeResize="0"/>
          <p:nvPr/>
        </p:nvPicPr>
        <p:blipFill>
          <a:blip r:embed="rId3">
            <a:alphaModFix/>
          </a:blip>
          <a:stretch>
            <a:fillRect/>
          </a:stretch>
        </p:blipFill>
        <p:spPr>
          <a:xfrm>
            <a:off x="745675" y="2382938"/>
            <a:ext cx="2952750" cy="1552575"/>
          </a:xfrm>
          <a:prstGeom prst="rect">
            <a:avLst/>
          </a:prstGeom>
          <a:noFill/>
          <a:ln>
            <a:noFill/>
          </a:ln>
        </p:spPr>
      </p:pic>
      <p:pic>
        <p:nvPicPr>
          <p:cNvPr id="189" name="Google Shape;189;p32"/>
          <p:cNvPicPr preferRelativeResize="0"/>
          <p:nvPr/>
        </p:nvPicPr>
        <p:blipFill>
          <a:blip r:embed="rId4">
            <a:alphaModFix/>
          </a:blip>
          <a:stretch>
            <a:fillRect/>
          </a:stretch>
        </p:blipFill>
        <p:spPr>
          <a:xfrm>
            <a:off x="4834653" y="2135303"/>
            <a:ext cx="3199575" cy="226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311700" y="635450"/>
            <a:ext cx="8520600" cy="393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t>
            </a:r>
            <a:r>
              <a:rPr lang="ro"/>
              <a:t>Cryptographic) Hash functions are a cornerstone of the Blockchain – linking blocks together and providing trust through proof of work being the two most important uses. Each link in chain contains transactions and a hash to the previous block. The proof of work is then computed over the entire data of the block, including the hash of the previous link. This makes modifying data in any way unfeasible. For example, consider users Alice, Bob and Charlie and a block where the transactions “Alice gives Bob 100$” and “Alice gives Charlie 50$”. If Alice wanted to modify the block in any, or remove it, the change would corrupt the proof of work of the entire chain from that link forward.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Merkel Trees</a:t>
            </a:r>
            <a:endParaRPr/>
          </a:p>
        </p:txBody>
      </p:sp>
      <p:sp>
        <p:nvSpPr>
          <p:cNvPr id="200" name="Google Shape;200;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 Merkel tree is a tree in which the value of any node that is not leaf is equal to the hash of the concatenation of the values of its children, and the values of the nodes that are leafs are hashes of the some fragment of data, alongside a pointer to that data. Consider some data, a hash of the data and a Merkel tree of that data. If the original data is corrupted in any way, both the hash and the root of the Merkel tree will be able to indicate that, however the Merkel tree is able to tell precisely which fragments have been altered/corrupted. This structure can be used on distributed systems to verify integrity of data. In the Blockhain, Merkle trees are used to create a cryptographic summary of the block, with transactions being leaves in the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Digital Signatures</a:t>
            </a:r>
            <a:endParaRPr/>
          </a:p>
        </p:txBody>
      </p:sp>
      <p:sp>
        <p:nvSpPr>
          <p:cNvPr id="206" name="Google Shape;206;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D</a:t>
            </a:r>
            <a:r>
              <a:rPr lang="ro"/>
              <a:t>igital signatures are mechanisms derived from public key cryptography that ensure the authenticity, integrity and non-repudiation of a message. A digital signature scheme has 3 components: </a:t>
            </a:r>
            <a:endParaRPr/>
          </a:p>
          <a:p>
            <a:pPr indent="0" lvl="0" marL="0" rtl="0" algn="l">
              <a:spcBef>
                <a:spcPts val="1200"/>
              </a:spcBef>
              <a:spcAft>
                <a:spcPts val="0"/>
              </a:spcAft>
              <a:buNone/>
            </a:pPr>
            <a:r>
              <a:rPr lang="ro"/>
              <a:t>Key generation algorithm</a:t>
            </a:r>
            <a:endParaRPr/>
          </a:p>
          <a:p>
            <a:pPr indent="0" lvl="0" marL="0" rtl="0" algn="l">
              <a:spcBef>
                <a:spcPts val="1200"/>
              </a:spcBef>
              <a:spcAft>
                <a:spcPts val="0"/>
              </a:spcAft>
              <a:buNone/>
            </a:pPr>
            <a:r>
              <a:rPr lang="ro"/>
              <a:t>Signature generation algorithm</a:t>
            </a:r>
            <a:endParaRPr/>
          </a:p>
          <a:p>
            <a:pPr indent="0" lvl="0" marL="0" rtl="0" algn="l">
              <a:spcBef>
                <a:spcPts val="1200"/>
              </a:spcBef>
              <a:spcAft>
                <a:spcPts val="1200"/>
              </a:spcAft>
              <a:buNone/>
            </a:pPr>
            <a:r>
              <a:rPr lang="ro"/>
              <a:t>Signature verification algorithm.</a:t>
            </a:r>
            <a:endParaRPr/>
          </a:p>
        </p:txBody>
      </p:sp>
      <p:pic>
        <p:nvPicPr>
          <p:cNvPr id="207" name="Google Shape;207;p35"/>
          <p:cNvPicPr preferRelativeResize="0"/>
          <p:nvPr/>
        </p:nvPicPr>
        <p:blipFill>
          <a:blip r:embed="rId3">
            <a:alphaModFix/>
          </a:blip>
          <a:stretch>
            <a:fillRect/>
          </a:stretch>
        </p:blipFill>
        <p:spPr>
          <a:xfrm>
            <a:off x="3996475" y="3177225"/>
            <a:ext cx="1353675" cy="1794249"/>
          </a:xfrm>
          <a:prstGeom prst="rect">
            <a:avLst/>
          </a:prstGeom>
          <a:noFill/>
          <a:ln>
            <a:noFill/>
          </a:ln>
        </p:spPr>
      </p:pic>
      <p:pic>
        <p:nvPicPr>
          <p:cNvPr id="208" name="Google Shape;208;p35"/>
          <p:cNvPicPr preferRelativeResize="0"/>
          <p:nvPr/>
        </p:nvPicPr>
        <p:blipFill rotWithShape="1">
          <a:blip r:embed="rId4">
            <a:alphaModFix/>
          </a:blip>
          <a:srcRect b="-6319" l="11850" r="-11849" t="6319"/>
          <a:stretch/>
        </p:blipFill>
        <p:spPr>
          <a:xfrm>
            <a:off x="4774650" y="2128150"/>
            <a:ext cx="1709850" cy="1137850"/>
          </a:xfrm>
          <a:prstGeom prst="rect">
            <a:avLst/>
          </a:prstGeom>
          <a:noFill/>
          <a:ln>
            <a:noFill/>
          </a:ln>
        </p:spPr>
      </p:pic>
      <p:pic>
        <p:nvPicPr>
          <p:cNvPr id="209" name="Google Shape;209;p35"/>
          <p:cNvPicPr preferRelativeResize="0"/>
          <p:nvPr/>
        </p:nvPicPr>
        <p:blipFill>
          <a:blip r:embed="rId5">
            <a:alphaModFix/>
          </a:blip>
          <a:stretch>
            <a:fillRect/>
          </a:stretch>
        </p:blipFill>
        <p:spPr>
          <a:xfrm>
            <a:off x="6621275" y="2571750"/>
            <a:ext cx="2070025" cy="207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Types of digital signatures</a:t>
            </a:r>
            <a:endParaRPr/>
          </a:p>
        </p:txBody>
      </p:sp>
      <p:sp>
        <p:nvSpPr>
          <p:cNvPr id="215" name="Google Shape;215;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There are multiple types of digital signatures: </a:t>
            </a:r>
            <a:endParaRPr/>
          </a:p>
          <a:p>
            <a:pPr indent="0" lvl="0" marL="0" rtl="0" algn="l">
              <a:spcBef>
                <a:spcPts val="1200"/>
              </a:spcBef>
              <a:spcAft>
                <a:spcPts val="0"/>
              </a:spcAft>
              <a:buNone/>
            </a:pPr>
            <a:r>
              <a:rPr lang="ro"/>
              <a:t>• plain </a:t>
            </a:r>
            <a:endParaRPr/>
          </a:p>
          <a:p>
            <a:pPr indent="0" lvl="0" marL="0" rtl="0" algn="l">
              <a:spcBef>
                <a:spcPts val="1200"/>
              </a:spcBef>
              <a:spcAft>
                <a:spcPts val="0"/>
              </a:spcAft>
              <a:buNone/>
            </a:pPr>
            <a:r>
              <a:rPr lang="ro"/>
              <a:t>• aggregate •</a:t>
            </a:r>
            <a:endParaRPr/>
          </a:p>
          <a:p>
            <a:pPr indent="0" lvl="0" marL="0" rtl="0" algn="l">
              <a:spcBef>
                <a:spcPts val="1200"/>
              </a:spcBef>
              <a:spcAft>
                <a:spcPts val="0"/>
              </a:spcAft>
              <a:buNone/>
            </a:pPr>
            <a:r>
              <a:rPr lang="ro"/>
              <a:t> multi-signatures •</a:t>
            </a:r>
            <a:endParaRPr/>
          </a:p>
          <a:p>
            <a:pPr indent="0" lvl="0" marL="0" rtl="0" algn="l">
              <a:spcBef>
                <a:spcPts val="1200"/>
              </a:spcBef>
              <a:spcAft>
                <a:spcPts val="0"/>
              </a:spcAft>
              <a:buNone/>
            </a:pPr>
            <a:r>
              <a:rPr lang="ro"/>
              <a:t> threshold </a:t>
            </a:r>
            <a:endParaRPr/>
          </a:p>
          <a:p>
            <a:pPr indent="0" lvl="0" marL="0" rtl="0" algn="l">
              <a:spcBef>
                <a:spcPts val="1200"/>
              </a:spcBef>
              <a:spcAft>
                <a:spcPts val="1200"/>
              </a:spcAft>
              <a:buNone/>
            </a:pPr>
            <a:r>
              <a:rPr lang="ro"/>
              <a:t>• forward-secure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Plain digital signature</a:t>
            </a:r>
            <a:endParaRPr/>
          </a:p>
        </p:txBody>
      </p:sp>
      <p:sp>
        <p:nvSpPr>
          <p:cNvPr id="221" name="Google Shape;221;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 way of signing message by one user. The current standard is RSA that generates the signature by taking a message, hashing it and then encrypting it with the private RSA key. To verify the signature, the algorithm takes the received signature and decrypts it using the public key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Aggregate signatures</a:t>
            </a:r>
            <a:endParaRPr/>
          </a:p>
        </p:txBody>
      </p:sp>
      <p:sp>
        <p:nvSpPr>
          <p:cNvPr id="227" name="Google Shape;227;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Given the signatures of multiple users on one particular message, aggregate signatures create a more compact single signature. In Blockchain, aggregation can be used to decrease the storage footprint of multiple signatures. Given that in Blockchain, the same data is stored in multiple places, the impact can be quite important.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Multi-signatures</a:t>
            </a:r>
            <a:endParaRPr/>
          </a:p>
        </p:txBody>
      </p:sp>
      <p:sp>
        <p:nvSpPr>
          <p:cNvPr id="233" name="Google Shape;233;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 Multi-signatures allow multiple parties to create a joint signature on a message. More na¨ıve implementations concatenate the signatures of all users, but there exist specialized multi-signature algorithms create more compact signatures in terms of length. In Blockchain, multi signatures can be useful for MIMO transactions – multiple input multiple output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Threshold signatures</a:t>
            </a:r>
            <a:endParaRPr/>
          </a:p>
        </p:txBody>
      </p:sp>
      <p:sp>
        <p:nvSpPr>
          <p:cNvPr id="239" name="Google Shape;239;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 specific kind of multi signatures where, given N parties, a common signature will be generated if and only if at least K parties, with K ¿= Threshold T collaborate.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Verifiable random functions</a:t>
            </a:r>
            <a:endParaRPr/>
          </a:p>
        </p:txBody>
      </p:sp>
      <p:sp>
        <p:nvSpPr>
          <p:cNvPr id="245" name="Google Shape;245;p41"/>
          <p:cNvSpPr txBox="1"/>
          <p:nvPr>
            <p:ph idx="1" type="body"/>
          </p:nvPr>
        </p:nvSpPr>
        <p:spPr>
          <a:xfrm>
            <a:off x="311700" y="1544400"/>
            <a:ext cx="5217900" cy="302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sz="2400"/>
              <a:t>Verifiable random functions (VRFs) can generate pseudorandom values along with proof of their correctness. </a:t>
            </a:r>
            <a:endParaRPr sz="2400"/>
          </a:p>
        </p:txBody>
      </p:sp>
      <p:pic>
        <p:nvPicPr>
          <p:cNvPr id="246" name="Google Shape;246;p41"/>
          <p:cNvPicPr preferRelativeResize="0"/>
          <p:nvPr/>
        </p:nvPicPr>
        <p:blipFill>
          <a:blip r:embed="rId3">
            <a:alphaModFix/>
          </a:blip>
          <a:stretch>
            <a:fillRect/>
          </a:stretch>
        </p:blipFill>
        <p:spPr>
          <a:xfrm>
            <a:off x="5529600" y="1152425"/>
            <a:ext cx="3416599" cy="341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idx="1" type="body"/>
          </p:nvPr>
        </p:nvSpPr>
        <p:spPr>
          <a:xfrm>
            <a:off x="311700" y="287750"/>
            <a:ext cx="8520600" cy="428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T</a:t>
            </a:r>
            <a:r>
              <a:rPr lang="ro"/>
              <a:t>o digitalize a ledger, one of the first problems that must be solved is the need for transactions to reliably be traced back to one particular user who started the transaction. Consider Alice and Bob, two participants in the ledger and a transaction “Alices gives Bob 100$”. They key cryptographic properties of interest in this particular situation are: </a:t>
            </a:r>
            <a:endParaRPr/>
          </a:p>
          <a:p>
            <a:pPr indent="0" lvl="0" marL="0" rtl="0" algn="l">
              <a:spcBef>
                <a:spcPts val="1200"/>
              </a:spcBef>
              <a:spcAft>
                <a:spcPts val="0"/>
              </a:spcAft>
              <a:buNone/>
            </a:pPr>
            <a:r>
              <a:rPr lang="ro"/>
              <a:t>• </a:t>
            </a:r>
            <a:r>
              <a:rPr b="1" lang="ro"/>
              <a:t>Authentication</a:t>
            </a:r>
            <a:r>
              <a:rPr lang="ro"/>
              <a:t>: or being able to know that this transaction was made by Alice and Alice alone </a:t>
            </a:r>
            <a:endParaRPr/>
          </a:p>
          <a:p>
            <a:pPr indent="0" lvl="0" marL="0" rtl="0" algn="l">
              <a:spcBef>
                <a:spcPts val="1200"/>
              </a:spcBef>
              <a:spcAft>
                <a:spcPts val="0"/>
              </a:spcAft>
              <a:buNone/>
            </a:pPr>
            <a:r>
              <a:rPr lang="ro"/>
              <a:t>• </a:t>
            </a:r>
            <a:r>
              <a:rPr b="1" lang="ro"/>
              <a:t>Integrity</a:t>
            </a:r>
            <a:r>
              <a:rPr lang="ro"/>
              <a:t>: or being able to know that this transaction was not tempered with by anyone, and that indeed Alice gave Bob 100$ and not 10$ or 1000$ </a:t>
            </a:r>
            <a:endParaRPr/>
          </a:p>
          <a:p>
            <a:pPr indent="0" lvl="0" marL="0" rtl="0" algn="l">
              <a:spcBef>
                <a:spcPts val="1200"/>
              </a:spcBef>
              <a:spcAft>
                <a:spcPts val="1200"/>
              </a:spcAft>
              <a:buNone/>
            </a:pPr>
            <a:r>
              <a:rPr lang="ro"/>
              <a:t>• </a:t>
            </a:r>
            <a:r>
              <a:rPr b="1" lang="ro"/>
              <a:t>Non </a:t>
            </a:r>
            <a:r>
              <a:rPr b="1" lang="ro"/>
              <a:t>repudiation</a:t>
            </a:r>
            <a:r>
              <a:rPr lang="ro"/>
              <a:t>: or the property that Alice cannot retroactively deny making the transaction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VRFs - Properties</a:t>
            </a:r>
            <a:endParaRPr/>
          </a:p>
        </p:txBody>
      </p:sp>
      <p:sp>
        <p:nvSpPr>
          <p:cNvPr id="252" name="Google Shape;252;p42"/>
          <p:cNvSpPr txBox="1"/>
          <p:nvPr>
            <p:ph idx="1" type="body"/>
          </p:nvPr>
        </p:nvSpPr>
        <p:spPr>
          <a:xfrm>
            <a:off x="311700" y="1266325"/>
            <a:ext cx="55437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ro"/>
              <a:t>Uniqueness: </a:t>
            </a:r>
            <a:r>
              <a:rPr lang="ro"/>
              <a:t>for any seed of the VRF there must be exactly one pair (r, </a:t>
            </a:r>
            <a:r>
              <a:rPr lang="ro">
                <a:highlight>
                  <a:srgbClr val="FFFFFF"/>
                </a:highlight>
                <a:latin typeface="Arial"/>
                <a:ea typeface="Arial"/>
                <a:cs typeface="Arial"/>
                <a:sym typeface="Arial"/>
              </a:rPr>
              <a:t>π) that is accepted by the verification algorithm</a:t>
            </a:r>
            <a:endParaRPr>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b="1" lang="ro">
                <a:highlight>
                  <a:srgbClr val="FFFFFF"/>
                </a:highlight>
                <a:latin typeface="Arial"/>
                <a:ea typeface="Arial"/>
                <a:cs typeface="Arial"/>
                <a:sym typeface="Arial"/>
              </a:rPr>
              <a:t>Provability: </a:t>
            </a:r>
            <a:r>
              <a:rPr lang="ro">
                <a:highlight>
                  <a:srgbClr val="FFFFFF"/>
                </a:highlight>
                <a:latin typeface="Arial"/>
                <a:ea typeface="Arial"/>
                <a:cs typeface="Arial"/>
                <a:sym typeface="Arial"/>
              </a:rPr>
              <a:t>if the output of the VRF was correctly computed and has not been tampered with the verification algorithm will always accept it</a:t>
            </a:r>
            <a:endParaRPr>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b="1" lang="ro">
                <a:highlight>
                  <a:srgbClr val="FFFFFF"/>
                </a:highlight>
                <a:latin typeface="Arial"/>
                <a:ea typeface="Arial"/>
                <a:cs typeface="Arial"/>
                <a:sym typeface="Arial"/>
              </a:rPr>
              <a:t>Pseudorandomness: </a:t>
            </a:r>
            <a:r>
              <a:rPr lang="ro">
                <a:highlight>
                  <a:srgbClr val="FFFFFF"/>
                </a:highlight>
                <a:latin typeface="Arial"/>
                <a:ea typeface="Arial"/>
                <a:cs typeface="Arial"/>
                <a:sym typeface="Arial"/>
              </a:rPr>
              <a:t>the pseudorandom output cannot be distinguished from actual randomness</a:t>
            </a:r>
            <a:endParaRPr>
              <a:highlight>
                <a:srgbClr val="FFFFFF"/>
              </a:highlight>
              <a:latin typeface="Arial"/>
              <a:ea typeface="Arial"/>
              <a:cs typeface="Arial"/>
              <a:sym typeface="Arial"/>
            </a:endParaRPr>
          </a:p>
        </p:txBody>
      </p:sp>
      <p:pic>
        <p:nvPicPr>
          <p:cNvPr id="253" name="Google Shape;253;p42"/>
          <p:cNvPicPr preferRelativeResize="0"/>
          <p:nvPr/>
        </p:nvPicPr>
        <p:blipFill>
          <a:blip r:embed="rId3">
            <a:alphaModFix/>
          </a:blip>
          <a:stretch>
            <a:fillRect/>
          </a:stretch>
        </p:blipFill>
        <p:spPr>
          <a:xfrm>
            <a:off x="5719450" y="3102200"/>
            <a:ext cx="3746849" cy="1873425"/>
          </a:xfrm>
          <a:prstGeom prst="rect">
            <a:avLst/>
          </a:prstGeom>
          <a:noFill/>
          <a:ln>
            <a:noFill/>
          </a:ln>
        </p:spPr>
      </p:pic>
      <p:pic>
        <p:nvPicPr>
          <p:cNvPr id="254" name="Google Shape;254;p42"/>
          <p:cNvPicPr preferRelativeResize="0"/>
          <p:nvPr/>
        </p:nvPicPr>
        <p:blipFill>
          <a:blip r:embed="rId4">
            <a:alphaModFix/>
          </a:blip>
          <a:stretch>
            <a:fillRect/>
          </a:stretch>
        </p:blipFill>
        <p:spPr>
          <a:xfrm>
            <a:off x="6074950" y="821350"/>
            <a:ext cx="2510203" cy="167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VRFs use cases</a:t>
            </a:r>
            <a:endParaRPr/>
          </a:p>
        </p:txBody>
      </p:sp>
      <p:sp>
        <p:nvSpPr>
          <p:cNvPr id="260" name="Google Shape;260;p43"/>
          <p:cNvSpPr txBox="1"/>
          <p:nvPr>
            <p:ph idx="1" type="body"/>
          </p:nvPr>
        </p:nvSpPr>
        <p:spPr>
          <a:xfrm>
            <a:off x="311700" y="1423525"/>
            <a:ext cx="4093200" cy="3145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ro" sz="2400"/>
              <a:t>Proof-of-stake consensus algorithm</a:t>
            </a:r>
            <a:endParaRPr sz="2400"/>
          </a:p>
          <a:p>
            <a:pPr indent="-381000" lvl="0" marL="457200" rtl="0" algn="l">
              <a:spcBef>
                <a:spcPts val="0"/>
              </a:spcBef>
              <a:spcAft>
                <a:spcPts val="0"/>
              </a:spcAft>
              <a:buSzPts val="2400"/>
              <a:buChar char="●"/>
            </a:pPr>
            <a:r>
              <a:rPr lang="ro" sz="2400"/>
              <a:t>Smart contracts</a:t>
            </a:r>
            <a:endParaRPr sz="2400"/>
          </a:p>
          <a:p>
            <a:pPr indent="-381000" lvl="0" marL="457200" rtl="0" algn="l">
              <a:spcBef>
                <a:spcPts val="0"/>
              </a:spcBef>
              <a:spcAft>
                <a:spcPts val="0"/>
              </a:spcAft>
              <a:buSzPts val="2400"/>
              <a:buChar char="●"/>
            </a:pPr>
            <a:r>
              <a:rPr lang="ro" sz="2400"/>
              <a:t>Fairness in unbiased decision making</a:t>
            </a:r>
            <a:endParaRPr sz="2400"/>
          </a:p>
          <a:p>
            <a:pPr indent="0" lvl="0" marL="0" rtl="0" algn="l">
              <a:spcBef>
                <a:spcPts val="1200"/>
              </a:spcBef>
              <a:spcAft>
                <a:spcPts val="1200"/>
              </a:spcAft>
              <a:buNone/>
            </a:pPr>
            <a:r>
              <a:t/>
            </a:r>
            <a:endParaRPr sz="2400"/>
          </a:p>
        </p:txBody>
      </p:sp>
      <p:pic>
        <p:nvPicPr>
          <p:cNvPr id="261" name="Google Shape;261;p43"/>
          <p:cNvPicPr preferRelativeResize="0"/>
          <p:nvPr/>
        </p:nvPicPr>
        <p:blipFill>
          <a:blip r:embed="rId3">
            <a:alphaModFix/>
          </a:blip>
          <a:stretch>
            <a:fillRect/>
          </a:stretch>
        </p:blipFill>
        <p:spPr>
          <a:xfrm>
            <a:off x="6145963" y="1869962"/>
            <a:ext cx="1402075" cy="1402075"/>
          </a:xfrm>
          <a:prstGeom prst="rect">
            <a:avLst/>
          </a:prstGeom>
          <a:noFill/>
          <a:ln>
            <a:noFill/>
          </a:ln>
        </p:spPr>
      </p:pic>
      <p:pic>
        <p:nvPicPr>
          <p:cNvPr id="262" name="Google Shape;262;p43"/>
          <p:cNvPicPr preferRelativeResize="0"/>
          <p:nvPr/>
        </p:nvPicPr>
        <p:blipFill>
          <a:blip r:embed="rId4">
            <a:alphaModFix/>
          </a:blip>
          <a:stretch>
            <a:fillRect/>
          </a:stretch>
        </p:blipFill>
        <p:spPr>
          <a:xfrm>
            <a:off x="5418250" y="3330525"/>
            <a:ext cx="2857500" cy="1544375"/>
          </a:xfrm>
          <a:prstGeom prst="rect">
            <a:avLst/>
          </a:prstGeom>
          <a:noFill/>
          <a:ln>
            <a:noFill/>
          </a:ln>
        </p:spPr>
      </p:pic>
      <p:pic>
        <p:nvPicPr>
          <p:cNvPr id="263" name="Google Shape;263;p43"/>
          <p:cNvPicPr preferRelativeResize="0"/>
          <p:nvPr/>
        </p:nvPicPr>
        <p:blipFill>
          <a:blip r:embed="rId5">
            <a:alphaModFix/>
          </a:blip>
          <a:stretch>
            <a:fillRect/>
          </a:stretch>
        </p:blipFill>
        <p:spPr>
          <a:xfrm>
            <a:off x="5418250" y="149525"/>
            <a:ext cx="2857500" cy="160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2500025" y="631274"/>
            <a:ext cx="6451551" cy="4311949"/>
          </a:xfrm>
          <a:prstGeom prst="rect">
            <a:avLst/>
          </a:prstGeom>
          <a:noFill/>
          <a:ln>
            <a:noFill/>
          </a:ln>
        </p:spPr>
      </p:pic>
      <p:sp>
        <p:nvSpPr>
          <p:cNvPr id="269" name="Google Shape;269;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a:t>
            </a:r>
            <a:endParaRPr/>
          </a:p>
        </p:txBody>
      </p:sp>
      <p:sp>
        <p:nvSpPr>
          <p:cNvPr id="270" name="Google Shape;270;p44"/>
          <p:cNvSpPr txBox="1"/>
          <p:nvPr>
            <p:ph idx="1" type="body"/>
          </p:nvPr>
        </p:nvSpPr>
        <p:spPr>
          <a:xfrm>
            <a:off x="447250" y="1461050"/>
            <a:ext cx="2245200" cy="310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Let’s suppose Emma and Lucas want to play guess the number.. but what is stopping Emma from cheating?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a:t>
            </a:r>
            <a:endParaRPr/>
          </a:p>
        </p:txBody>
      </p:sp>
      <p:sp>
        <p:nvSpPr>
          <p:cNvPr id="276" name="Google Shape;276;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Sometimes it can be useful for two parties that do not </a:t>
            </a:r>
            <a:r>
              <a:rPr lang="ro"/>
              <a:t>necessary trust each other to be able to have a system in which someone can commit to a certain value and keep it hidden until a later reveal phase while someone else can be sure that the </a:t>
            </a:r>
            <a:r>
              <a:rPr lang="ro"/>
              <a:t>committed</a:t>
            </a:r>
            <a:r>
              <a:rPr lang="ro"/>
              <a:t> value will not be changed even if it isn’t visible at the moment. This is realized with the help of commitment schemes.</a:t>
            </a:r>
            <a:endParaRPr/>
          </a:p>
        </p:txBody>
      </p:sp>
      <p:pic>
        <p:nvPicPr>
          <p:cNvPr id="277" name="Google Shape;277;p45"/>
          <p:cNvPicPr preferRelativeResize="0"/>
          <p:nvPr/>
        </p:nvPicPr>
        <p:blipFill>
          <a:blip r:embed="rId3">
            <a:alphaModFix/>
          </a:blip>
          <a:stretch>
            <a:fillRect/>
          </a:stretch>
        </p:blipFill>
        <p:spPr>
          <a:xfrm>
            <a:off x="2183566" y="3531978"/>
            <a:ext cx="4776875" cy="148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a:t>
            </a:r>
            <a:endParaRPr/>
          </a:p>
        </p:txBody>
      </p:sp>
      <p:sp>
        <p:nvSpPr>
          <p:cNvPr id="283" name="Google Shape;283;p46"/>
          <p:cNvSpPr txBox="1"/>
          <p:nvPr>
            <p:ph idx="1" type="body"/>
          </p:nvPr>
        </p:nvSpPr>
        <p:spPr>
          <a:xfrm>
            <a:off x="3563175" y="1266325"/>
            <a:ext cx="5203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A commitment scheme can be seen as a digital safe in the following way: a sender chooses a message and commits to it by putting it inside the safe and locking that safe with a key. The sender then gives that safe containing the message to a receiver without the key to unlock it. At the reveal phase the sender will give the key to the receiver to open the safe and reveal the committed message.</a:t>
            </a:r>
            <a:endParaRPr/>
          </a:p>
        </p:txBody>
      </p:sp>
      <p:pic>
        <p:nvPicPr>
          <p:cNvPr id="284" name="Google Shape;284;p46"/>
          <p:cNvPicPr preferRelativeResize="0"/>
          <p:nvPr/>
        </p:nvPicPr>
        <p:blipFill>
          <a:blip r:embed="rId3">
            <a:alphaModFix/>
          </a:blip>
          <a:stretch>
            <a:fillRect/>
          </a:stretch>
        </p:blipFill>
        <p:spPr>
          <a:xfrm>
            <a:off x="152400" y="1304825"/>
            <a:ext cx="3258376" cy="2908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 - Properties</a:t>
            </a:r>
            <a:endParaRPr/>
          </a:p>
        </p:txBody>
      </p:sp>
      <p:sp>
        <p:nvSpPr>
          <p:cNvPr id="290" name="Google Shape;290;p47"/>
          <p:cNvSpPr txBox="1"/>
          <p:nvPr>
            <p:ph idx="1" type="body"/>
          </p:nvPr>
        </p:nvSpPr>
        <p:spPr>
          <a:xfrm>
            <a:off x="311700" y="1477250"/>
            <a:ext cx="7799700" cy="309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ro"/>
              <a:t>Hiding: </a:t>
            </a:r>
            <a:r>
              <a:rPr lang="ro"/>
              <a:t>the </a:t>
            </a:r>
            <a:r>
              <a:rPr lang="ro"/>
              <a:t>committed</a:t>
            </a:r>
            <a:r>
              <a:rPr lang="ro"/>
              <a:t> message stays hidden until the sender reveals it</a:t>
            </a:r>
            <a:endParaRPr/>
          </a:p>
          <a:p>
            <a:pPr indent="-342900" lvl="0" marL="457200" rtl="0" algn="l">
              <a:spcBef>
                <a:spcPts val="0"/>
              </a:spcBef>
              <a:spcAft>
                <a:spcPts val="0"/>
              </a:spcAft>
              <a:buSzPts val="1800"/>
              <a:buChar char="●"/>
            </a:pPr>
            <a:r>
              <a:rPr b="1" lang="ro"/>
              <a:t>Binding: </a:t>
            </a:r>
            <a:r>
              <a:rPr lang="ro"/>
              <a:t>The sender cannot successfully reveal another value than the committed value</a:t>
            </a:r>
            <a:endParaRPr/>
          </a:p>
          <a:p>
            <a:pPr indent="-342900" lvl="0" marL="457200" rtl="0" algn="l">
              <a:spcBef>
                <a:spcPts val="0"/>
              </a:spcBef>
              <a:spcAft>
                <a:spcPts val="0"/>
              </a:spcAft>
              <a:buSzPts val="1800"/>
              <a:buChar char="●"/>
            </a:pPr>
            <a:r>
              <a:rPr b="1" lang="ro"/>
              <a:t>Correctness: </a:t>
            </a:r>
            <a:r>
              <a:rPr lang="ro"/>
              <a:t>A honest sender should be able to efficiently encode a committed message and reveal it in the future while a honest receiver should be able to efficiently check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 based on hash functions</a:t>
            </a:r>
            <a:endParaRPr/>
          </a:p>
        </p:txBody>
      </p:sp>
      <p:sp>
        <p:nvSpPr>
          <p:cNvPr id="296" name="Google Shape;296;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To compute a commitment output we have to make use of some one way function so the hiding property can be </a:t>
            </a:r>
            <a:r>
              <a:rPr lang="ro"/>
              <a:t>fulfilled. This makes cryptographic hash functions a good candidate for this role. Once the message is revealed the verifier can simply compute the hash function themselves.</a:t>
            </a:r>
            <a:endParaRPr/>
          </a:p>
        </p:txBody>
      </p:sp>
      <p:pic>
        <p:nvPicPr>
          <p:cNvPr id="297" name="Google Shape;297;p48"/>
          <p:cNvPicPr preferRelativeResize="0"/>
          <p:nvPr/>
        </p:nvPicPr>
        <p:blipFill>
          <a:blip r:embed="rId3">
            <a:alphaModFix/>
          </a:blip>
          <a:stretch>
            <a:fillRect/>
          </a:stretch>
        </p:blipFill>
        <p:spPr>
          <a:xfrm>
            <a:off x="1253575" y="2745500"/>
            <a:ext cx="6636849" cy="223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9"/>
          <p:cNvPicPr preferRelativeResize="0"/>
          <p:nvPr/>
        </p:nvPicPr>
        <p:blipFill>
          <a:blip r:embed="rId3">
            <a:alphaModFix/>
          </a:blip>
          <a:stretch>
            <a:fillRect/>
          </a:stretch>
        </p:blipFill>
        <p:spPr>
          <a:xfrm>
            <a:off x="751775" y="1301500"/>
            <a:ext cx="7640450" cy="3566050"/>
          </a:xfrm>
          <a:prstGeom prst="rect">
            <a:avLst/>
          </a:prstGeom>
          <a:noFill/>
          <a:ln>
            <a:noFill/>
          </a:ln>
        </p:spPr>
      </p:pic>
      <p:sp>
        <p:nvSpPr>
          <p:cNvPr id="303" name="Google Shape;303;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 based on hash functions</a:t>
            </a:r>
            <a:endParaRPr/>
          </a:p>
          <a:p>
            <a:pPr indent="0" lvl="0" marL="0" rtl="0" algn="l">
              <a:spcBef>
                <a:spcPts val="0"/>
              </a:spcBef>
              <a:spcAft>
                <a:spcPts val="0"/>
              </a:spcAft>
              <a:buNone/>
            </a:pPr>
            <a:r>
              <a:t/>
            </a:r>
            <a:endParaRPr/>
          </a:p>
        </p:txBody>
      </p:sp>
      <p:sp>
        <p:nvSpPr>
          <p:cNvPr id="304" name="Google Shape;304;p49"/>
          <p:cNvSpPr txBox="1"/>
          <p:nvPr>
            <p:ph idx="1" type="body"/>
          </p:nvPr>
        </p:nvSpPr>
        <p:spPr>
          <a:xfrm>
            <a:off x="311700" y="1301500"/>
            <a:ext cx="50469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But what if the message space is smaller?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 based on hash functions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p50"/>
          <p:cNvSpPr txBox="1"/>
          <p:nvPr>
            <p:ph idx="1" type="body"/>
          </p:nvPr>
        </p:nvSpPr>
        <p:spPr>
          <a:xfrm>
            <a:off x="311700" y="1266325"/>
            <a:ext cx="42603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o"/>
              <a:t>In order to avoid an adversary receiver from being able to pre-compute all the </a:t>
            </a:r>
            <a:r>
              <a:rPr lang="ro"/>
              <a:t>possible</a:t>
            </a:r>
            <a:r>
              <a:rPr lang="ro"/>
              <a:t> hashes from the message space and match them with the received hash, some randomness is required. For this reason a sender should uniformly choose a random value r to concatenate at the end of the message m and send both m and r at the reveal phase</a:t>
            </a:r>
            <a:endParaRPr/>
          </a:p>
        </p:txBody>
      </p:sp>
      <p:sp>
        <p:nvSpPr>
          <p:cNvPr id="311" name="Google Shape;311;p50"/>
          <p:cNvSpPr/>
          <p:nvPr/>
        </p:nvSpPr>
        <p:spPr>
          <a:xfrm>
            <a:off x="4807750" y="1665250"/>
            <a:ext cx="1396800" cy="2296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0"/>
          <p:cNvSpPr/>
          <p:nvPr/>
        </p:nvSpPr>
        <p:spPr>
          <a:xfrm>
            <a:off x="6867150" y="1769425"/>
            <a:ext cx="1396800" cy="2296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o">
                <a:latin typeface="Open Sans"/>
                <a:ea typeface="Open Sans"/>
                <a:cs typeface="Open Sans"/>
                <a:sym typeface="Open Sans"/>
              </a:rPr>
              <a:t>c</a:t>
            </a:r>
            <a:r>
              <a:rPr lang="ro">
                <a:latin typeface="Open Sans"/>
                <a:ea typeface="Open Sans"/>
                <a:cs typeface="Open Sans"/>
                <a:sym typeface="Open Sans"/>
              </a:rPr>
              <a:t>1</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cn</a:t>
            </a:r>
            <a:endParaRPr>
              <a:latin typeface="Open Sans"/>
              <a:ea typeface="Open Sans"/>
              <a:cs typeface="Open Sans"/>
              <a:sym typeface="Open Sans"/>
            </a:endParaRPr>
          </a:p>
        </p:txBody>
      </p:sp>
      <p:sp>
        <p:nvSpPr>
          <p:cNvPr id="313" name="Google Shape;313;p50"/>
          <p:cNvSpPr txBox="1"/>
          <p:nvPr/>
        </p:nvSpPr>
        <p:spPr>
          <a:xfrm>
            <a:off x="4807750" y="1152425"/>
            <a:ext cx="139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o">
                <a:latin typeface="Open Sans"/>
                <a:ea typeface="Open Sans"/>
                <a:cs typeface="Open Sans"/>
                <a:sym typeface="Open Sans"/>
              </a:rPr>
              <a:t>Message space</a:t>
            </a:r>
            <a:endParaRPr>
              <a:latin typeface="Open Sans"/>
              <a:ea typeface="Open Sans"/>
              <a:cs typeface="Open Sans"/>
              <a:sym typeface="Open Sans"/>
            </a:endParaRPr>
          </a:p>
        </p:txBody>
      </p:sp>
      <p:sp>
        <p:nvSpPr>
          <p:cNvPr id="314" name="Google Shape;314;p50"/>
          <p:cNvSpPr txBox="1"/>
          <p:nvPr/>
        </p:nvSpPr>
        <p:spPr>
          <a:xfrm>
            <a:off x="6867150" y="1152425"/>
            <a:ext cx="139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o">
                <a:latin typeface="Open Sans"/>
                <a:ea typeface="Open Sans"/>
                <a:cs typeface="Open Sans"/>
                <a:sym typeface="Open Sans"/>
              </a:rPr>
              <a:t>Commitment space</a:t>
            </a:r>
            <a:endParaRPr>
              <a:latin typeface="Open Sans"/>
              <a:ea typeface="Open Sans"/>
              <a:cs typeface="Open Sans"/>
              <a:sym typeface="Open Sans"/>
            </a:endParaRPr>
          </a:p>
        </p:txBody>
      </p:sp>
      <p:sp>
        <p:nvSpPr>
          <p:cNvPr id="315" name="Google Shape;315;p50"/>
          <p:cNvSpPr txBox="1"/>
          <p:nvPr/>
        </p:nvSpPr>
        <p:spPr>
          <a:xfrm>
            <a:off x="6123850" y="1557825"/>
            <a:ext cx="9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o">
                <a:latin typeface="Open Sans"/>
                <a:ea typeface="Open Sans"/>
                <a:cs typeface="Open Sans"/>
                <a:sym typeface="Open Sans"/>
              </a:rPr>
              <a:t>H(m||r)</a:t>
            </a:r>
            <a:endParaRPr>
              <a:latin typeface="Open Sans"/>
              <a:ea typeface="Open Sans"/>
              <a:cs typeface="Open Sans"/>
              <a:sym typeface="Open Sans"/>
            </a:endParaRPr>
          </a:p>
        </p:txBody>
      </p:sp>
      <p:sp>
        <p:nvSpPr>
          <p:cNvPr id="316" name="Google Shape;316;p50"/>
          <p:cNvSpPr txBox="1"/>
          <p:nvPr/>
        </p:nvSpPr>
        <p:spPr>
          <a:xfrm>
            <a:off x="5237500" y="2242725"/>
            <a:ext cx="61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o">
                <a:latin typeface="Open Sans"/>
                <a:ea typeface="Open Sans"/>
                <a:cs typeface="Open Sans"/>
                <a:sym typeface="Open Sans"/>
              </a:rPr>
              <a:t>m1</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ro">
                <a:latin typeface="Open Sans"/>
                <a:ea typeface="Open Sans"/>
                <a:cs typeface="Open Sans"/>
                <a:sym typeface="Open Sans"/>
              </a:rPr>
              <a:t>mn</a:t>
            </a:r>
            <a:endParaRPr>
              <a:latin typeface="Open Sans"/>
              <a:ea typeface="Open Sans"/>
              <a:cs typeface="Open Sans"/>
              <a:sym typeface="Open Sans"/>
            </a:endParaRPr>
          </a:p>
        </p:txBody>
      </p:sp>
      <p:cxnSp>
        <p:nvCxnSpPr>
          <p:cNvPr id="317" name="Google Shape;317;p50"/>
          <p:cNvCxnSpPr>
            <a:endCxn id="315" idx="2"/>
          </p:cNvCxnSpPr>
          <p:nvPr/>
        </p:nvCxnSpPr>
        <p:spPr>
          <a:xfrm flipH="1" rot="10800000">
            <a:off x="6123850" y="1958025"/>
            <a:ext cx="470100" cy="4728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50"/>
          <p:cNvCxnSpPr>
            <a:stCxn id="315" idx="2"/>
            <a:endCxn id="312" idx="1"/>
          </p:cNvCxnSpPr>
          <p:nvPr/>
        </p:nvCxnSpPr>
        <p:spPr>
          <a:xfrm>
            <a:off x="6593950" y="1958025"/>
            <a:ext cx="477900" cy="14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Commitment schemes in blockchain</a:t>
            </a:r>
            <a:endParaRPr/>
          </a:p>
        </p:txBody>
      </p:sp>
      <p:sp>
        <p:nvSpPr>
          <p:cNvPr id="324" name="Google Shape;324;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In blockchain, commitment schemes  secure the integrity and privacy of data kept on the blockchain by creating a unique hash of the data and adding that hash in the block header.  It allows anyone to verify the integrity of the data by recalculating the hash and comparing it to the one stored in the block header and also can be used to provide privacy to the data stored on the blockchain.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The solution? Digital signatures!</a:t>
            </a:r>
            <a:endParaRPr/>
          </a:p>
        </p:txBody>
      </p:sp>
      <p:pic>
        <p:nvPicPr>
          <p:cNvPr id="86" name="Google Shape;86;p16"/>
          <p:cNvPicPr preferRelativeResize="0"/>
          <p:nvPr/>
        </p:nvPicPr>
        <p:blipFill>
          <a:blip r:embed="rId3">
            <a:alphaModFix/>
          </a:blip>
          <a:stretch>
            <a:fillRect/>
          </a:stretch>
        </p:blipFill>
        <p:spPr>
          <a:xfrm>
            <a:off x="5080100" y="1532600"/>
            <a:ext cx="2676525" cy="1714500"/>
          </a:xfrm>
          <a:prstGeom prst="rect">
            <a:avLst/>
          </a:prstGeom>
          <a:noFill/>
          <a:ln>
            <a:noFill/>
          </a:ln>
        </p:spPr>
      </p:pic>
      <p:pic>
        <p:nvPicPr>
          <p:cNvPr id="87" name="Google Shape;87;p16"/>
          <p:cNvPicPr preferRelativeResize="0"/>
          <p:nvPr/>
        </p:nvPicPr>
        <p:blipFill>
          <a:blip r:embed="rId4">
            <a:alphaModFix/>
          </a:blip>
          <a:stretch>
            <a:fillRect/>
          </a:stretch>
        </p:blipFill>
        <p:spPr>
          <a:xfrm>
            <a:off x="236325" y="1596573"/>
            <a:ext cx="3816125" cy="2639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2"/>
          <p:cNvPicPr preferRelativeResize="0"/>
          <p:nvPr/>
        </p:nvPicPr>
        <p:blipFill>
          <a:blip r:embed="rId3">
            <a:alphaModFix/>
          </a:blip>
          <a:stretch>
            <a:fillRect/>
          </a:stretch>
        </p:blipFill>
        <p:spPr>
          <a:xfrm>
            <a:off x="654200" y="2014400"/>
            <a:ext cx="7835600" cy="3224349"/>
          </a:xfrm>
          <a:prstGeom prst="rect">
            <a:avLst/>
          </a:prstGeom>
          <a:noFill/>
          <a:ln>
            <a:noFill/>
          </a:ln>
        </p:spPr>
      </p:pic>
      <p:sp>
        <p:nvSpPr>
          <p:cNvPr id="330" name="Google Shape;330;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Non-interactive proofs</a:t>
            </a:r>
            <a:endParaRPr/>
          </a:p>
        </p:txBody>
      </p:sp>
      <p:sp>
        <p:nvSpPr>
          <p:cNvPr id="331" name="Google Shape;331;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To discuss about non-interactive proofs we have to mention interactive zero knowledge proofs. Their purpose is to allow a prover to prove to a verifier that he knows a secret without revealing the secret itself.</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Non-interactive proofs</a:t>
            </a:r>
            <a:endParaRPr/>
          </a:p>
        </p:txBody>
      </p:sp>
      <p:sp>
        <p:nvSpPr>
          <p:cNvPr id="337" name="Google Shape;337;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o"/>
              <a:t>The need for non-interactive proofs started to grow as a consequence to the flaws of interactive zero knowledge proofs:</a:t>
            </a:r>
            <a:endParaRPr/>
          </a:p>
          <a:p>
            <a:pPr indent="-342900" lvl="0" marL="457200" rtl="0" algn="l">
              <a:spcBef>
                <a:spcPts val="1200"/>
              </a:spcBef>
              <a:spcAft>
                <a:spcPts val="0"/>
              </a:spcAft>
              <a:buSzPts val="1800"/>
              <a:buChar char="●"/>
            </a:pPr>
            <a:r>
              <a:rPr lang="ro"/>
              <a:t>The only one convinced by an interactive zero knowledge proof is the verifier that interacts with the prover</a:t>
            </a:r>
            <a:endParaRPr/>
          </a:p>
          <a:p>
            <a:pPr indent="-342900" lvl="0" marL="457200" rtl="0" algn="l">
              <a:spcBef>
                <a:spcPts val="0"/>
              </a:spcBef>
              <a:spcAft>
                <a:spcPts val="0"/>
              </a:spcAft>
              <a:buSzPts val="1800"/>
              <a:buChar char="●"/>
            </a:pPr>
            <a:r>
              <a:rPr lang="ro"/>
              <a:t>T</a:t>
            </a:r>
            <a:r>
              <a:rPr lang="ro"/>
              <a:t>he back and forth communication between the prover and the verifier can be resource intensive and </a:t>
            </a:r>
            <a:r>
              <a:rPr lang="ro"/>
              <a:t>inefficient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o"/>
              <a:t>In non-interactive proofs a prover computes a proof that doesn’t require any additional advice and can be verified by anyone.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Non-interactive proofs - SNARGs, SNARKs and STARKs</a:t>
            </a:r>
            <a:endParaRPr/>
          </a:p>
        </p:txBody>
      </p:sp>
      <p:sp>
        <p:nvSpPr>
          <p:cNvPr id="343" name="Google Shape;343;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ro"/>
              <a:t>SNARG: </a:t>
            </a:r>
            <a:r>
              <a:rPr lang="ro"/>
              <a:t>succinct non interactive argument system</a:t>
            </a:r>
            <a:endParaRPr/>
          </a:p>
          <a:p>
            <a:pPr indent="-342900" lvl="0" marL="457200" rtl="0" algn="l">
              <a:spcBef>
                <a:spcPts val="0"/>
              </a:spcBef>
              <a:spcAft>
                <a:spcPts val="0"/>
              </a:spcAft>
              <a:buSzPts val="1800"/>
              <a:buChar char="●"/>
            </a:pPr>
            <a:r>
              <a:rPr b="1" lang="ro"/>
              <a:t>SNARK: </a:t>
            </a:r>
            <a:r>
              <a:rPr lang="ro"/>
              <a:t>a succinct non interactive argument of knowledge</a:t>
            </a:r>
            <a:endParaRPr/>
          </a:p>
          <a:p>
            <a:pPr indent="-342900" lvl="0" marL="457200" rtl="0" algn="l">
              <a:spcBef>
                <a:spcPts val="0"/>
              </a:spcBef>
              <a:spcAft>
                <a:spcPts val="0"/>
              </a:spcAft>
              <a:buSzPts val="1800"/>
              <a:buChar char="●"/>
            </a:pPr>
            <a:r>
              <a:rPr b="1" lang="ro"/>
              <a:t>STARK: </a:t>
            </a:r>
            <a:r>
              <a:rPr lang="ro"/>
              <a:t>a scalable transparent argument of knowledge</a:t>
            </a:r>
            <a:endParaRPr/>
          </a:p>
          <a:p>
            <a:pPr indent="0" lvl="0" marL="0" rtl="0" algn="l">
              <a:spcBef>
                <a:spcPts val="1200"/>
              </a:spcBef>
              <a:spcAft>
                <a:spcPts val="0"/>
              </a:spcAft>
              <a:buNone/>
            </a:pPr>
            <a:r>
              <a:rPr lang="ro"/>
              <a:t>Both SNARGs and SNARKs have the property of perfect completeness.</a:t>
            </a:r>
            <a:endParaRPr/>
          </a:p>
          <a:p>
            <a:pPr indent="0" lvl="0" marL="0" rtl="0" algn="l">
              <a:spcBef>
                <a:spcPts val="1200"/>
              </a:spcBef>
              <a:spcAft>
                <a:spcPts val="0"/>
              </a:spcAft>
              <a:buNone/>
            </a:pPr>
            <a:r>
              <a:rPr lang="ro"/>
              <a:t>SNARKs must have a short proof and a fast verification algorithm.</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Non-interactive proofs - SNARGs, SNARKs and STARKs</a:t>
            </a:r>
            <a:endParaRPr/>
          </a:p>
          <a:p>
            <a:pPr indent="0" lvl="0" marL="0" rtl="0" algn="l">
              <a:spcBef>
                <a:spcPts val="0"/>
              </a:spcBef>
              <a:spcAft>
                <a:spcPts val="0"/>
              </a:spcAft>
              <a:buNone/>
            </a:pPr>
            <a:r>
              <a:t/>
            </a:r>
            <a:endParaRPr/>
          </a:p>
        </p:txBody>
      </p:sp>
      <p:sp>
        <p:nvSpPr>
          <p:cNvPr id="349" name="Google Shape;349;p5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Advantages of STARKs over SNARKs:</a:t>
            </a:r>
            <a:endParaRPr/>
          </a:p>
          <a:p>
            <a:pPr indent="-342900" lvl="0" marL="457200" rtl="0" algn="l">
              <a:spcBef>
                <a:spcPts val="1200"/>
              </a:spcBef>
              <a:spcAft>
                <a:spcPts val="0"/>
              </a:spcAft>
              <a:buSzPts val="1800"/>
              <a:buChar char="●"/>
            </a:pPr>
            <a:r>
              <a:rPr lang="ro"/>
              <a:t>proof generation doesn’t need a trusted setup</a:t>
            </a:r>
            <a:endParaRPr/>
          </a:p>
          <a:p>
            <a:pPr indent="-342900" lvl="0" marL="457200" rtl="0" algn="l">
              <a:spcBef>
                <a:spcPts val="0"/>
              </a:spcBef>
              <a:spcAft>
                <a:spcPts val="0"/>
              </a:spcAft>
              <a:buSzPts val="1800"/>
              <a:buChar char="●"/>
            </a:pPr>
            <a:r>
              <a:rPr lang="ro"/>
              <a:t>more transparent</a:t>
            </a:r>
            <a:endParaRPr/>
          </a:p>
          <a:p>
            <a:pPr indent="-342900" lvl="0" marL="457200" rtl="0" algn="l">
              <a:spcBef>
                <a:spcPts val="0"/>
              </a:spcBef>
              <a:spcAft>
                <a:spcPts val="0"/>
              </a:spcAft>
              <a:buSzPts val="1800"/>
              <a:buChar char="●"/>
            </a:pPr>
            <a:r>
              <a:rPr lang="ro"/>
              <a:t>quantum resistant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o"/>
              <a:t>The </a:t>
            </a:r>
            <a:r>
              <a:rPr lang="ro"/>
              <a:t>disadvantage</a:t>
            </a:r>
            <a:r>
              <a:rPr lang="ro"/>
              <a:t> of STARKs over SNARKs is the proof size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621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Privacy Enhancing Protocols</a:t>
            </a:r>
            <a:endParaRPr/>
          </a:p>
        </p:txBody>
      </p:sp>
      <p:sp>
        <p:nvSpPr>
          <p:cNvPr id="355" name="Google Shape;355;p56"/>
          <p:cNvSpPr txBox="1"/>
          <p:nvPr>
            <p:ph idx="1" type="body"/>
          </p:nvPr>
        </p:nvSpPr>
        <p:spPr>
          <a:xfrm>
            <a:off x="311700" y="1570550"/>
            <a:ext cx="8520600" cy="3302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ro"/>
              <a:t>Ring Signatures</a:t>
            </a:r>
            <a:endParaRPr/>
          </a:p>
          <a:p>
            <a:pPr indent="-342900" lvl="0" marL="457200" rtl="0" algn="l">
              <a:lnSpc>
                <a:spcPct val="200000"/>
              </a:lnSpc>
              <a:spcBef>
                <a:spcPts val="0"/>
              </a:spcBef>
              <a:spcAft>
                <a:spcPts val="0"/>
              </a:spcAft>
              <a:buSzPts val="1800"/>
              <a:buChar char="●"/>
            </a:pPr>
            <a:r>
              <a:rPr lang="ro"/>
              <a:t>Group Signatures</a:t>
            </a:r>
            <a:endParaRPr/>
          </a:p>
          <a:p>
            <a:pPr indent="-342900" lvl="0" marL="457200" rtl="0" algn="l">
              <a:lnSpc>
                <a:spcPct val="200000"/>
              </a:lnSpc>
              <a:spcBef>
                <a:spcPts val="0"/>
              </a:spcBef>
              <a:spcAft>
                <a:spcPts val="0"/>
              </a:spcAft>
              <a:buSzPts val="1800"/>
              <a:buChar char="●"/>
            </a:pPr>
            <a:r>
              <a:rPr lang="ro"/>
              <a:t>Zero-knowledge proofs</a:t>
            </a:r>
            <a:endParaRPr/>
          </a:p>
          <a:p>
            <a:pPr indent="0" lvl="0" marL="0" rtl="0" algn="l">
              <a:spcBef>
                <a:spcPts val="1200"/>
              </a:spcBef>
              <a:spcAft>
                <a:spcPts val="1200"/>
              </a:spcAft>
              <a:buNone/>
            </a:pPr>
            <a:r>
              <a:t/>
            </a:r>
            <a:endParaRPr/>
          </a:p>
        </p:txBody>
      </p:sp>
      <p:pic>
        <p:nvPicPr>
          <p:cNvPr id="356" name="Google Shape;356;p56"/>
          <p:cNvPicPr preferRelativeResize="0"/>
          <p:nvPr/>
        </p:nvPicPr>
        <p:blipFill>
          <a:blip r:embed="rId3">
            <a:alphaModFix/>
          </a:blip>
          <a:stretch>
            <a:fillRect/>
          </a:stretch>
        </p:blipFill>
        <p:spPr>
          <a:xfrm>
            <a:off x="5385175" y="986975"/>
            <a:ext cx="2671500" cy="3169550"/>
          </a:xfrm>
          <a:prstGeom prst="rect">
            <a:avLst/>
          </a:prstGeom>
          <a:noFill/>
          <a:ln>
            <a:noFill/>
          </a:ln>
          <a:effectLst>
            <a:reflection blurRad="0" dir="5400000" dist="76200" endA="0" endPos="18000" fadeDir="5400012" kx="0" rotWithShape="0" algn="bl" stA="14000" stPos="0" sy="-100000" ky="0"/>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62" name="Google Shape;362;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ro"/>
              <a:t>Ring Signatures allow any member of a group of user to </a:t>
            </a:r>
            <a:r>
              <a:rPr lang="ro">
                <a:solidFill>
                  <a:schemeClr val="accent5"/>
                </a:solidFill>
              </a:rPr>
              <a:t>sign</a:t>
            </a:r>
            <a:r>
              <a:rPr lang="ro"/>
              <a:t> a piece of information, while retaining their </a:t>
            </a:r>
            <a:r>
              <a:rPr lang="ro">
                <a:solidFill>
                  <a:schemeClr val="accent5"/>
                </a:solidFill>
              </a:rPr>
              <a:t>anonymity</a:t>
            </a:r>
            <a:r>
              <a:rPr lang="ro"/>
              <a:t>.</a:t>
            </a:r>
            <a:endParaRPr/>
          </a:p>
          <a:p>
            <a:pPr indent="0" lvl="0" marL="457200" rtl="0" algn="l">
              <a:spcBef>
                <a:spcPts val="1200"/>
              </a:spcBef>
              <a:spcAft>
                <a:spcPts val="0"/>
              </a:spcAft>
              <a:buNone/>
            </a:pPr>
            <a:r>
              <a:rPr lang="ro"/>
              <a:t>There is no requirement for a </a:t>
            </a:r>
            <a:r>
              <a:rPr lang="ro">
                <a:solidFill>
                  <a:schemeClr val="accent5"/>
                </a:solidFill>
              </a:rPr>
              <a:t>central authority</a:t>
            </a:r>
            <a:r>
              <a:rPr lang="ro"/>
              <a:t> for validation and coordination. Not even the users themselves have to know about the existence of each other.</a:t>
            </a:r>
            <a:endParaRPr/>
          </a:p>
          <a:p>
            <a:pPr indent="0" lvl="0" marL="457200" rtl="0" algn="l">
              <a:spcBef>
                <a:spcPts val="1200"/>
              </a:spcBef>
              <a:spcAft>
                <a:spcPts val="1200"/>
              </a:spcAft>
              <a:buNone/>
            </a:pPr>
            <a:r>
              <a:rPr lang="ro"/>
              <a:t>Within</a:t>
            </a:r>
            <a:r>
              <a:rPr lang="ro"/>
              <a:t> a group of users, any member can sign a message and it remains </a:t>
            </a:r>
            <a:r>
              <a:rPr lang="ro">
                <a:solidFill>
                  <a:schemeClr val="accent5"/>
                </a:solidFill>
              </a:rPr>
              <a:t>impossible to trace the identity</a:t>
            </a:r>
            <a:r>
              <a:rPr lang="ro"/>
              <a:t> of the signer.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68" name="Google Shape;368;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ro"/>
              <a:t>Main Properties:</a:t>
            </a:r>
            <a:endParaRPr/>
          </a:p>
          <a:p>
            <a:pPr indent="-342900" lvl="0" marL="457200" rtl="0" algn="l">
              <a:lnSpc>
                <a:spcPct val="150000"/>
              </a:lnSpc>
              <a:spcBef>
                <a:spcPts val="1200"/>
              </a:spcBef>
              <a:spcAft>
                <a:spcPts val="0"/>
              </a:spcAft>
              <a:buSzPts val="1800"/>
              <a:buChar char="●"/>
            </a:pPr>
            <a:r>
              <a:rPr lang="ro"/>
              <a:t>G</a:t>
            </a:r>
            <a:r>
              <a:rPr lang="ro"/>
              <a:t>uarantee of </a:t>
            </a:r>
            <a:r>
              <a:rPr lang="ro">
                <a:solidFill>
                  <a:schemeClr val="accent5"/>
                </a:solidFill>
              </a:rPr>
              <a:t>untraceability</a:t>
            </a:r>
            <a:r>
              <a:rPr lang="ro"/>
              <a:t> of the signer</a:t>
            </a:r>
            <a:endParaRPr/>
          </a:p>
          <a:p>
            <a:pPr indent="-342900" lvl="0" marL="457200" rtl="0" algn="l">
              <a:lnSpc>
                <a:spcPct val="150000"/>
              </a:lnSpc>
              <a:spcBef>
                <a:spcPts val="0"/>
              </a:spcBef>
              <a:spcAft>
                <a:spcPts val="0"/>
              </a:spcAft>
              <a:buSzPts val="1800"/>
              <a:buChar char="●"/>
            </a:pPr>
            <a:r>
              <a:rPr lang="ro"/>
              <a:t>Retention of signers </a:t>
            </a:r>
            <a:r>
              <a:rPr lang="ro">
                <a:solidFill>
                  <a:schemeClr val="accent5"/>
                </a:solidFill>
              </a:rPr>
              <a:t>anonymity</a:t>
            </a:r>
            <a:endParaRPr>
              <a:solidFill>
                <a:schemeClr val="accent5"/>
              </a:solidFill>
            </a:endParaRPr>
          </a:p>
          <a:p>
            <a:pPr indent="-342900" lvl="0" marL="457200" rtl="0" algn="l">
              <a:lnSpc>
                <a:spcPct val="150000"/>
              </a:lnSpc>
              <a:spcBef>
                <a:spcPts val="0"/>
              </a:spcBef>
              <a:spcAft>
                <a:spcPts val="0"/>
              </a:spcAft>
              <a:buSzPts val="1800"/>
              <a:buChar char="●"/>
            </a:pPr>
            <a:r>
              <a:rPr lang="ro"/>
              <a:t>Validation of </a:t>
            </a:r>
            <a:r>
              <a:rPr lang="ro"/>
              <a:t>signature’s</a:t>
            </a:r>
            <a:r>
              <a:rPr lang="ro"/>
              <a:t> </a:t>
            </a:r>
            <a:r>
              <a:rPr lang="ro">
                <a:solidFill>
                  <a:schemeClr val="accent5"/>
                </a:solidFill>
              </a:rPr>
              <a:t>authenticity</a:t>
            </a:r>
            <a:endParaRPr>
              <a:solidFill>
                <a:schemeClr val="accent5"/>
              </a:solidFill>
            </a:endParaRPr>
          </a:p>
        </p:txBody>
      </p:sp>
      <p:pic>
        <p:nvPicPr>
          <p:cNvPr id="369" name="Google Shape;369;p58"/>
          <p:cNvPicPr preferRelativeResize="0"/>
          <p:nvPr/>
        </p:nvPicPr>
        <p:blipFill>
          <a:blip r:embed="rId3">
            <a:alphaModFix/>
          </a:blip>
          <a:stretch>
            <a:fillRect/>
          </a:stretch>
        </p:blipFill>
        <p:spPr>
          <a:xfrm>
            <a:off x="5502900" y="1177712"/>
            <a:ext cx="2788076" cy="27880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75" name="Google Shape;375;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rPr lang="ro">
                <a:solidFill>
                  <a:schemeClr val="accent5"/>
                </a:solidFill>
              </a:rPr>
              <a:t>Scalability</a:t>
            </a:r>
            <a:r>
              <a:rPr lang="ro"/>
              <a:t> of a ring signature is an important aspect and deserves special attention</a:t>
            </a:r>
            <a:endParaRPr/>
          </a:p>
          <a:p>
            <a:pPr indent="-342900" lvl="0" marL="457200" rtl="0" algn="l">
              <a:lnSpc>
                <a:spcPct val="200000"/>
              </a:lnSpc>
              <a:spcBef>
                <a:spcPts val="1200"/>
              </a:spcBef>
              <a:spcAft>
                <a:spcPts val="0"/>
              </a:spcAft>
              <a:buSzPts val="1800"/>
              <a:buChar char="●"/>
            </a:pPr>
            <a:r>
              <a:rPr lang="ro">
                <a:solidFill>
                  <a:schemeClr val="accent5"/>
                </a:solidFill>
              </a:rPr>
              <a:t>Variable size</a:t>
            </a:r>
            <a:r>
              <a:rPr lang="ro"/>
              <a:t> signatures</a:t>
            </a:r>
            <a:endParaRPr/>
          </a:p>
          <a:p>
            <a:pPr indent="-342900" lvl="0" marL="457200" rtl="0" algn="l">
              <a:lnSpc>
                <a:spcPct val="200000"/>
              </a:lnSpc>
              <a:spcBef>
                <a:spcPts val="0"/>
              </a:spcBef>
              <a:spcAft>
                <a:spcPts val="0"/>
              </a:spcAft>
              <a:buSzPts val="1800"/>
              <a:buChar char="●"/>
            </a:pPr>
            <a:r>
              <a:rPr lang="ro">
                <a:solidFill>
                  <a:schemeClr val="accent5"/>
                </a:solidFill>
              </a:rPr>
              <a:t>Constant size</a:t>
            </a:r>
            <a:r>
              <a:rPr lang="ro"/>
              <a:t> signatures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81" name="Google Shape;381;p6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ro"/>
              <a:t>Ring signatures with </a:t>
            </a:r>
            <a:r>
              <a:rPr lang="ro">
                <a:solidFill>
                  <a:schemeClr val="accent5"/>
                </a:solidFill>
              </a:rPr>
              <a:t>advanced security properties</a:t>
            </a:r>
            <a:r>
              <a:rPr lang="ro"/>
              <a:t> see an increased importance to be used for blockchain technologies.</a:t>
            </a:r>
            <a:endParaRPr/>
          </a:p>
          <a:p>
            <a:pPr indent="-342900" lvl="0" marL="914400" rtl="0" algn="l">
              <a:spcBef>
                <a:spcPts val="1200"/>
              </a:spcBef>
              <a:spcAft>
                <a:spcPts val="0"/>
              </a:spcAft>
              <a:buSzPts val="1800"/>
              <a:buChar char="●"/>
            </a:pPr>
            <a:r>
              <a:rPr lang="ro">
                <a:solidFill>
                  <a:schemeClr val="accent5"/>
                </a:solidFill>
              </a:rPr>
              <a:t>Threshold ring signatures</a:t>
            </a:r>
            <a:endParaRPr>
              <a:solidFill>
                <a:schemeClr val="accent5"/>
              </a:solidFill>
            </a:endParaRPr>
          </a:p>
          <a:p>
            <a:pPr indent="-342900" lvl="0" marL="914400" rtl="0" algn="l">
              <a:spcBef>
                <a:spcPts val="0"/>
              </a:spcBef>
              <a:spcAft>
                <a:spcPts val="0"/>
              </a:spcAft>
              <a:buSzPts val="1800"/>
              <a:buChar char="●"/>
            </a:pPr>
            <a:r>
              <a:rPr lang="ro">
                <a:solidFill>
                  <a:schemeClr val="accent5"/>
                </a:solidFill>
              </a:rPr>
              <a:t>Linkable ring signatures</a:t>
            </a:r>
            <a:endParaRPr>
              <a:solidFill>
                <a:schemeClr val="accent5"/>
              </a:solidFill>
            </a:endParaRPr>
          </a:p>
          <a:p>
            <a:pPr indent="-342900" lvl="0" marL="914400" rtl="0" algn="l">
              <a:spcBef>
                <a:spcPts val="0"/>
              </a:spcBef>
              <a:spcAft>
                <a:spcPts val="0"/>
              </a:spcAft>
              <a:buSzPts val="1800"/>
              <a:buChar char="●"/>
            </a:pPr>
            <a:r>
              <a:rPr lang="ro">
                <a:solidFill>
                  <a:schemeClr val="accent5"/>
                </a:solidFill>
              </a:rPr>
              <a:t>Accountable ring signatures</a:t>
            </a:r>
            <a:endParaRPr>
              <a:solidFill>
                <a:schemeClr val="accent5"/>
              </a:solidFill>
            </a:endParaRPr>
          </a:p>
          <a:p>
            <a:pPr indent="-342900" lvl="0" marL="914400" rtl="0" algn="l">
              <a:spcBef>
                <a:spcPts val="0"/>
              </a:spcBef>
              <a:spcAft>
                <a:spcPts val="0"/>
              </a:spcAft>
              <a:buSzPts val="1800"/>
              <a:buChar char="●"/>
            </a:pPr>
            <a:r>
              <a:rPr lang="ro">
                <a:solidFill>
                  <a:schemeClr val="accent5"/>
                </a:solidFill>
              </a:rPr>
              <a:t>Traceable ring signatures</a:t>
            </a:r>
            <a:endParaRPr>
              <a:solidFill>
                <a:schemeClr val="accent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87" name="Google Shape;387;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accent5"/>
              </a:solidFill>
            </a:endParaRPr>
          </a:p>
          <a:p>
            <a:pPr indent="0" lvl="0" marL="457200" rtl="0" algn="l">
              <a:spcBef>
                <a:spcPts val="1200"/>
              </a:spcBef>
              <a:spcAft>
                <a:spcPts val="0"/>
              </a:spcAft>
              <a:buNone/>
            </a:pPr>
            <a:r>
              <a:rPr lang="ro">
                <a:solidFill>
                  <a:schemeClr val="accent5"/>
                </a:solidFill>
              </a:rPr>
              <a:t>Threshold ring</a:t>
            </a:r>
            <a:r>
              <a:rPr lang="ro"/>
              <a:t> signatures are a variant of ring signatures that requires a certain number of users to cooperate in the signing protocol.</a:t>
            </a:r>
            <a:endParaRPr/>
          </a:p>
          <a:p>
            <a:pPr indent="0" lvl="0" marL="457200" rtl="0" algn="l">
              <a:spcBef>
                <a:spcPts val="1200"/>
              </a:spcBef>
              <a:spcAft>
                <a:spcPts val="1200"/>
              </a:spcAft>
              <a:buNone/>
            </a:pPr>
            <a:r>
              <a:rPr lang="ro">
                <a:solidFill>
                  <a:schemeClr val="accent5"/>
                </a:solidFill>
              </a:rPr>
              <a:t>Accountable ring signatures</a:t>
            </a:r>
            <a:r>
              <a:rPr lang="ro"/>
              <a:t> are a variant of ring signatures that is extended with an additional verifiable element allowing one designated receiver to revoke the anonymity of the signer if necessary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311700" y="443600"/>
            <a:ext cx="8520600" cy="41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Digital signatures are the cryptographic tool that provides all 3 of the above mentioned, required properties. Now consider that these operations require the context of public key cryptography. Each user will have a pair of keys, one private, used to sign the transaction and one public key, used to verify it. A transaction is not valid unless signed by the user.</a:t>
            </a:r>
            <a:endParaRPr/>
          </a:p>
        </p:txBody>
      </p:sp>
      <p:pic>
        <p:nvPicPr>
          <p:cNvPr id="93" name="Google Shape;93;p17"/>
          <p:cNvPicPr preferRelativeResize="0"/>
          <p:nvPr/>
        </p:nvPicPr>
        <p:blipFill>
          <a:blip r:embed="rId3">
            <a:alphaModFix/>
          </a:blip>
          <a:stretch>
            <a:fillRect/>
          </a:stretch>
        </p:blipFill>
        <p:spPr>
          <a:xfrm>
            <a:off x="5165450" y="2000250"/>
            <a:ext cx="3011376" cy="30113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a:t>
            </a:r>
            <a:endParaRPr/>
          </a:p>
        </p:txBody>
      </p:sp>
      <p:sp>
        <p:nvSpPr>
          <p:cNvPr id="393" name="Google Shape;393;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accent5"/>
              </a:solidFill>
            </a:endParaRPr>
          </a:p>
          <a:p>
            <a:pPr indent="0" lvl="0" marL="457200" rtl="0" algn="l">
              <a:spcBef>
                <a:spcPts val="1200"/>
              </a:spcBef>
              <a:spcAft>
                <a:spcPts val="0"/>
              </a:spcAft>
              <a:buNone/>
            </a:pPr>
            <a:r>
              <a:rPr lang="ro">
                <a:solidFill>
                  <a:schemeClr val="accent5"/>
                </a:solidFill>
              </a:rPr>
              <a:t>Linkable ring signatures</a:t>
            </a:r>
            <a:r>
              <a:rPr lang="ro"/>
              <a:t> make it possible for a user to identify whether any two signatures have been created by the same member of the ring.</a:t>
            </a:r>
            <a:endParaRPr/>
          </a:p>
          <a:p>
            <a:pPr indent="0" lvl="0" marL="457200" rtl="0" algn="l">
              <a:spcBef>
                <a:spcPts val="1200"/>
              </a:spcBef>
              <a:spcAft>
                <a:spcPts val="1200"/>
              </a:spcAft>
              <a:buNone/>
            </a:pPr>
            <a:r>
              <a:rPr lang="ro">
                <a:solidFill>
                  <a:schemeClr val="accent5"/>
                </a:solidFill>
              </a:rPr>
              <a:t>Traceable ring signatures</a:t>
            </a:r>
            <a:r>
              <a:rPr lang="ro"/>
              <a:t> are in a way a combination of linkable and accountable ring signatures. The scheme is similar to the linkage ring signature, but in case a signer issues more than one signature using the same private key, that key is revealed.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Ring Signatures - Application</a:t>
            </a:r>
            <a:endParaRPr/>
          </a:p>
        </p:txBody>
      </p:sp>
      <p:sp>
        <p:nvSpPr>
          <p:cNvPr id="399" name="Google Shape;399;p63"/>
          <p:cNvSpPr txBox="1"/>
          <p:nvPr>
            <p:ph idx="1" type="body"/>
          </p:nvPr>
        </p:nvSpPr>
        <p:spPr>
          <a:xfrm>
            <a:off x="311700" y="1266325"/>
            <a:ext cx="8520600" cy="1061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ro"/>
              <a:t>Ring signatures have been used by various cryptocurrencies to improve </a:t>
            </a:r>
            <a:r>
              <a:rPr lang="ro">
                <a:solidFill>
                  <a:schemeClr val="accent5"/>
                </a:solidFill>
              </a:rPr>
              <a:t>transaction privacy</a:t>
            </a:r>
            <a:r>
              <a:rPr lang="ro"/>
              <a:t>.</a:t>
            </a:r>
            <a:endParaRPr/>
          </a:p>
          <a:p>
            <a:pPr indent="0" lvl="0" marL="457200" rtl="0" algn="l">
              <a:spcBef>
                <a:spcPts val="1200"/>
              </a:spcBef>
              <a:spcAft>
                <a:spcPts val="1200"/>
              </a:spcAft>
              <a:buNone/>
            </a:pPr>
            <a:r>
              <a:t/>
            </a:r>
            <a:endParaRPr/>
          </a:p>
        </p:txBody>
      </p:sp>
      <p:pic>
        <p:nvPicPr>
          <p:cNvPr id="400" name="Google Shape;400;p63"/>
          <p:cNvPicPr preferRelativeResize="0"/>
          <p:nvPr/>
        </p:nvPicPr>
        <p:blipFill>
          <a:blip r:embed="rId3">
            <a:alphaModFix/>
          </a:blip>
          <a:stretch>
            <a:fillRect/>
          </a:stretch>
        </p:blipFill>
        <p:spPr>
          <a:xfrm>
            <a:off x="7128675" y="2014227"/>
            <a:ext cx="1497549" cy="1486250"/>
          </a:xfrm>
          <a:prstGeom prst="rect">
            <a:avLst/>
          </a:prstGeom>
          <a:noFill/>
          <a:ln>
            <a:noFill/>
          </a:ln>
        </p:spPr>
      </p:pic>
      <p:sp>
        <p:nvSpPr>
          <p:cNvPr id="401" name="Google Shape;401;p63"/>
          <p:cNvSpPr txBox="1"/>
          <p:nvPr/>
        </p:nvSpPr>
        <p:spPr>
          <a:xfrm>
            <a:off x="311700" y="2207900"/>
            <a:ext cx="6727800" cy="109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ro" sz="1800">
                <a:solidFill>
                  <a:schemeClr val="dk2"/>
                </a:solidFill>
                <a:latin typeface="Open Sans"/>
                <a:ea typeface="Open Sans"/>
                <a:cs typeface="Open Sans"/>
                <a:sym typeface="Open Sans"/>
              </a:rPr>
              <a:t>The original scheme of ring signatures might not satisfy all the needs for proper transactions, thus schemes with </a:t>
            </a:r>
            <a:r>
              <a:rPr lang="ro" sz="1800">
                <a:solidFill>
                  <a:schemeClr val="accent5"/>
                </a:solidFill>
                <a:latin typeface="Open Sans"/>
                <a:ea typeface="Open Sans"/>
                <a:cs typeface="Open Sans"/>
                <a:sym typeface="Open Sans"/>
              </a:rPr>
              <a:t>enhanced properties</a:t>
            </a:r>
            <a:r>
              <a:rPr lang="ro" sz="1800">
                <a:solidFill>
                  <a:schemeClr val="dk2"/>
                </a:solidFill>
                <a:latin typeface="Open Sans"/>
                <a:ea typeface="Open Sans"/>
                <a:cs typeface="Open Sans"/>
                <a:sym typeface="Open Sans"/>
              </a:rPr>
              <a:t> are being used. </a:t>
            </a:r>
            <a:endParaRPr>
              <a:latin typeface="Open Sans"/>
              <a:ea typeface="Open Sans"/>
              <a:cs typeface="Open Sans"/>
              <a:sym typeface="Open Sans"/>
            </a:endParaRPr>
          </a:p>
        </p:txBody>
      </p:sp>
      <p:sp>
        <p:nvSpPr>
          <p:cNvPr id="402" name="Google Shape;402;p63"/>
          <p:cNvSpPr txBox="1"/>
          <p:nvPr/>
        </p:nvSpPr>
        <p:spPr>
          <a:xfrm>
            <a:off x="311700" y="3601150"/>
            <a:ext cx="7400400" cy="78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ro" sz="1800">
                <a:solidFill>
                  <a:schemeClr val="dk2"/>
                </a:solidFill>
                <a:latin typeface="Open Sans"/>
                <a:ea typeface="Open Sans"/>
                <a:cs typeface="Open Sans"/>
                <a:sym typeface="Open Sans"/>
              </a:rPr>
              <a:t>Different cryptocurrencies use different protocols based on various types of ring signatures.</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Group Signatures</a:t>
            </a:r>
            <a:endParaRPr/>
          </a:p>
        </p:txBody>
      </p:sp>
      <p:sp>
        <p:nvSpPr>
          <p:cNvPr id="408" name="Google Shape;408;p64"/>
          <p:cNvSpPr txBox="1"/>
          <p:nvPr>
            <p:ph idx="1" type="body"/>
          </p:nvPr>
        </p:nvSpPr>
        <p:spPr>
          <a:xfrm>
            <a:off x="311700" y="1266325"/>
            <a:ext cx="6551100" cy="33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ro"/>
              <a:t>A group signatures scheme is a method that allows a member from a group to sign a message on </a:t>
            </a:r>
            <a:r>
              <a:rPr lang="ro">
                <a:solidFill>
                  <a:schemeClr val="accent5"/>
                </a:solidFill>
              </a:rPr>
              <a:t>behalf of the entire group</a:t>
            </a:r>
            <a:r>
              <a:rPr lang="ro"/>
              <a:t>.</a:t>
            </a:r>
            <a:endParaRPr/>
          </a:p>
          <a:p>
            <a:pPr indent="0" lvl="0" marL="457200" rtl="0" algn="l">
              <a:spcBef>
                <a:spcPts val="1200"/>
              </a:spcBef>
              <a:spcAft>
                <a:spcPts val="0"/>
              </a:spcAft>
              <a:buNone/>
            </a:pPr>
            <a:r>
              <a:rPr lang="ro"/>
              <a:t>Group signatures imply that a </a:t>
            </a:r>
            <a:r>
              <a:rPr lang="ro">
                <a:solidFill>
                  <a:schemeClr val="accent5"/>
                </a:solidFill>
              </a:rPr>
              <a:t>group manager</a:t>
            </a:r>
            <a:r>
              <a:rPr lang="ro"/>
              <a:t> needs to be designated that would act as an </a:t>
            </a:r>
            <a:r>
              <a:rPr lang="ro">
                <a:solidFill>
                  <a:schemeClr val="accent5"/>
                </a:solidFill>
              </a:rPr>
              <a:t>overseer of the group</a:t>
            </a:r>
            <a:r>
              <a:rPr lang="ro"/>
              <a:t>.</a:t>
            </a:r>
            <a:endParaRPr/>
          </a:p>
          <a:p>
            <a:pPr indent="0" lvl="0" marL="457200" rtl="0" algn="l">
              <a:spcBef>
                <a:spcPts val="1200"/>
              </a:spcBef>
              <a:spcAft>
                <a:spcPts val="1200"/>
              </a:spcAft>
              <a:buNone/>
            </a:pPr>
            <a:r>
              <a:rPr lang="ro"/>
              <a:t>Usually group signatures are not being applied in blockchain networks, because of the </a:t>
            </a:r>
            <a:r>
              <a:rPr lang="ro">
                <a:solidFill>
                  <a:schemeClr val="accent5"/>
                </a:solidFill>
              </a:rPr>
              <a:t>centralized role</a:t>
            </a:r>
            <a:r>
              <a:rPr lang="ro"/>
              <a:t> of the manager.</a:t>
            </a:r>
            <a:endParaRPr/>
          </a:p>
        </p:txBody>
      </p:sp>
      <p:pic>
        <p:nvPicPr>
          <p:cNvPr id="409" name="Google Shape;409;p64"/>
          <p:cNvPicPr preferRelativeResize="0"/>
          <p:nvPr/>
        </p:nvPicPr>
        <p:blipFill>
          <a:blip r:embed="rId3">
            <a:alphaModFix/>
          </a:blip>
          <a:stretch>
            <a:fillRect/>
          </a:stretch>
        </p:blipFill>
        <p:spPr>
          <a:xfrm>
            <a:off x="6862800" y="1843025"/>
            <a:ext cx="1901574" cy="19015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Zero-Knowledge Proofs</a:t>
            </a:r>
            <a:endParaRPr/>
          </a:p>
        </p:txBody>
      </p:sp>
      <p:sp>
        <p:nvSpPr>
          <p:cNvPr id="415" name="Google Shape;415;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rPr lang="ro"/>
              <a:t>Zero-knowledge proof is a method that allows one party to </a:t>
            </a:r>
            <a:r>
              <a:rPr lang="ro">
                <a:solidFill>
                  <a:schemeClr val="accent5"/>
                </a:solidFill>
              </a:rPr>
              <a:t>prove</a:t>
            </a:r>
            <a:r>
              <a:rPr lang="ro"/>
              <a:t> to a second one that a given statement is true, while </a:t>
            </a:r>
            <a:r>
              <a:rPr lang="ro">
                <a:solidFill>
                  <a:schemeClr val="accent5"/>
                </a:solidFill>
              </a:rPr>
              <a:t>not disclosing any additional information</a:t>
            </a:r>
            <a:r>
              <a:rPr lang="ro"/>
              <a:t> about the statement apart from its validity.</a:t>
            </a:r>
            <a:endParaRPr/>
          </a:p>
          <a:p>
            <a:pPr indent="457200" lvl="0" marL="457200" rtl="0" algn="l">
              <a:spcBef>
                <a:spcPts val="1200"/>
              </a:spcBef>
              <a:spcAft>
                <a:spcPts val="0"/>
              </a:spcAft>
              <a:buNone/>
            </a:pPr>
            <a:r>
              <a:rPr lang="ro"/>
              <a:t>In a zero-knowledge proof, both parties engage in a </a:t>
            </a:r>
            <a:r>
              <a:rPr lang="ro">
                <a:solidFill>
                  <a:schemeClr val="accent5"/>
                </a:solidFill>
              </a:rPr>
              <a:t>series of interactions</a:t>
            </a:r>
            <a:r>
              <a:rPr lang="ro"/>
              <a:t> in order for the prover to try to prove the </a:t>
            </a:r>
            <a:r>
              <a:rPr lang="ro">
                <a:solidFill>
                  <a:schemeClr val="accent5"/>
                </a:solidFill>
              </a:rPr>
              <a:t>validity of his knowledge</a:t>
            </a:r>
            <a:r>
              <a:rPr lang="ro"/>
              <a:t>.</a:t>
            </a:r>
            <a:endParaRPr/>
          </a:p>
          <a:p>
            <a:pPr indent="457200" lvl="0" marL="457200" rtl="0" algn="l">
              <a:spcBef>
                <a:spcPts val="1200"/>
              </a:spcBef>
              <a:spcAft>
                <a:spcPts val="1200"/>
              </a:spcAft>
              <a:buNone/>
            </a:pPr>
            <a:r>
              <a:rPr lang="ro"/>
              <a:t>Usually the parties are called the </a:t>
            </a:r>
            <a:r>
              <a:rPr lang="ro">
                <a:solidFill>
                  <a:schemeClr val="accent5"/>
                </a:solidFill>
              </a:rPr>
              <a:t>prover</a:t>
            </a:r>
            <a:r>
              <a:rPr lang="ro"/>
              <a:t> and the </a:t>
            </a:r>
            <a:r>
              <a:rPr lang="ro">
                <a:solidFill>
                  <a:schemeClr val="accent5"/>
                </a:solidFill>
              </a:rPr>
              <a:t>verifier</a:t>
            </a:r>
            <a:r>
              <a:rPr lang="ro"/>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Zero-knowledge Proofs</a:t>
            </a:r>
            <a:endParaRPr/>
          </a:p>
        </p:txBody>
      </p:sp>
      <p:sp>
        <p:nvSpPr>
          <p:cNvPr id="421" name="Google Shape;421;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ro"/>
              <a:t>Main advantages of </a:t>
            </a:r>
            <a:r>
              <a:rPr lang="ro"/>
              <a:t>Zero-knowledge Proofs:</a:t>
            </a:r>
            <a:endParaRPr/>
          </a:p>
          <a:p>
            <a:pPr indent="-342900" lvl="0" marL="457200" rtl="0" algn="l">
              <a:lnSpc>
                <a:spcPct val="150000"/>
              </a:lnSpc>
              <a:spcBef>
                <a:spcPts val="1200"/>
              </a:spcBef>
              <a:spcAft>
                <a:spcPts val="0"/>
              </a:spcAft>
              <a:buSzPts val="1800"/>
              <a:buChar char="●"/>
            </a:pPr>
            <a:r>
              <a:rPr lang="ro"/>
              <a:t>Concealment of </a:t>
            </a:r>
            <a:r>
              <a:rPr lang="ro"/>
              <a:t>certain parts of </a:t>
            </a:r>
            <a:r>
              <a:rPr lang="ro"/>
              <a:t>the communication</a:t>
            </a:r>
            <a:endParaRPr/>
          </a:p>
          <a:p>
            <a:pPr indent="-342900" lvl="0" marL="457200" rtl="0" algn="l">
              <a:lnSpc>
                <a:spcPct val="150000"/>
              </a:lnSpc>
              <a:spcBef>
                <a:spcPts val="0"/>
              </a:spcBef>
              <a:spcAft>
                <a:spcPts val="0"/>
              </a:spcAft>
              <a:buSzPts val="1800"/>
              <a:buChar char="●"/>
            </a:pPr>
            <a:r>
              <a:rPr lang="ro"/>
              <a:t>Guarantee of the authenticity of the messages</a:t>
            </a:r>
            <a:endParaRPr/>
          </a:p>
          <a:p>
            <a:pPr indent="-342900" lvl="0" marL="457200" rtl="0" algn="l">
              <a:lnSpc>
                <a:spcPct val="150000"/>
              </a:lnSpc>
              <a:spcBef>
                <a:spcPts val="0"/>
              </a:spcBef>
              <a:spcAft>
                <a:spcPts val="0"/>
              </a:spcAft>
              <a:buSzPts val="1800"/>
              <a:buChar char="●"/>
            </a:pPr>
            <a:r>
              <a:rPr lang="ro"/>
              <a:t>Retainability of confidentiality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Zero-knowledge Proofs</a:t>
            </a:r>
            <a:endParaRPr/>
          </a:p>
          <a:p>
            <a:pPr indent="0" lvl="0" marL="0" rtl="0" algn="l">
              <a:spcBef>
                <a:spcPts val="0"/>
              </a:spcBef>
              <a:spcAft>
                <a:spcPts val="0"/>
              </a:spcAft>
              <a:buNone/>
            </a:pPr>
            <a:r>
              <a:t/>
            </a:r>
            <a:endParaRPr/>
          </a:p>
        </p:txBody>
      </p:sp>
      <p:sp>
        <p:nvSpPr>
          <p:cNvPr id="427" name="Google Shape;427;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ro"/>
              <a:t>	Basic properties:</a:t>
            </a:r>
            <a:endParaRPr/>
          </a:p>
          <a:p>
            <a:pPr indent="-342900" lvl="0" marL="914400" rtl="0" algn="l">
              <a:spcBef>
                <a:spcPts val="1200"/>
              </a:spcBef>
              <a:spcAft>
                <a:spcPts val="0"/>
              </a:spcAft>
              <a:buSzPts val="1800"/>
              <a:buChar char="●"/>
            </a:pPr>
            <a:r>
              <a:rPr lang="ro"/>
              <a:t>Completeness</a:t>
            </a:r>
            <a:endParaRPr/>
          </a:p>
          <a:p>
            <a:pPr indent="-342900" lvl="0" marL="914400" rtl="0" algn="l">
              <a:spcBef>
                <a:spcPts val="0"/>
              </a:spcBef>
              <a:spcAft>
                <a:spcPts val="0"/>
              </a:spcAft>
              <a:buSzPts val="1800"/>
              <a:buChar char="●"/>
            </a:pPr>
            <a:r>
              <a:rPr lang="ro"/>
              <a:t>Soundness</a:t>
            </a:r>
            <a:endParaRPr/>
          </a:p>
          <a:p>
            <a:pPr indent="-342900" lvl="0" marL="914400" rtl="0" algn="l">
              <a:spcBef>
                <a:spcPts val="0"/>
              </a:spcBef>
              <a:spcAft>
                <a:spcPts val="0"/>
              </a:spcAft>
              <a:buSzPts val="1800"/>
              <a:buChar char="●"/>
            </a:pPr>
            <a:r>
              <a:rPr lang="ro"/>
              <a:t>Zero-knowledge</a:t>
            </a:r>
            <a:endParaRPr/>
          </a:p>
          <a:p>
            <a:pPr indent="0" lvl="0" marL="0" rtl="0" algn="l">
              <a:spcBef>
                <a:spcPts val="1200"/>
              </a:spcBef>
              <a:spcAft>
                <a:spcPts val="1200"/>
              </a:spcAft>
              <a:buNone/>
            </a:pPr>
            <a:r>
              <a:rPr lang="ro"/>
              <a:t>	An </a:t>
            </a:r>
            <a:r>
              <a:rPr lang="ro"/>
              <a:t>additional</a:t>
            </a:r>
            <a:r>
              <a:rPr lang="ro"/>
              <a:t> property would be the inability to bring a past validation as evidence for current interaction’s validity.</a:t>
            </a:r>
            <a:endParaRPr/>
          </a:p>
        </p:txBody>
      </p:sp>
      <p:pic>
        <p:nvPicPr>
          <p:cNvPr id="428" name="Google Shape;428;p67"/>
          <p:cNvPicPr preferRelativeResize="0"/>
          <p:nvPr/>
        </p:nvPicPr>
        <p:blipFill>
          <a:blip r:embed="rId3">
            <a:alphaModFix/>
          </a:blip>
          <a:stretch>
            <a:fillRect/>
          </a:stretch>
        </p:blipFill>
        <p:spPr>
          <a:xfrm>
            <a:off x="5028350" y="1117825"/>
            <a:ext cx="2032475" cy="2032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Zero-knowledge Proofs - Practical Example</a:t>
            </a:r>
            <a:endParaRPr/>
          </a:p>
        </p:txBody>
      </p:sp>
      <p:pic>
        <p:nvPicPr>
          <p:cNvPr id="434" name="Google Shape;434;p68"/>
          <p:cNvPicPr preferRelativeResize="0"/>
          <p:nvPr/>
        </p:nvPicPr>
        <p:blipFill>
          <a:blip r:embed="rId3">
            <a:alphaModFix/>
          </a:blip>
          <a:stretch>
            <a:fillRect/>
          </a:stretch>
        </p:blipFill>
        <p:spPr>
          <a:xfrm>
            <a:off x="1392588" y="1180725"/>
            <a:ext cx="6358826" cy="36862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Zero-knowledge Proofs - Application</a:t>
            </a:r>
            <a:endParaRPr/>
          </a:p>
          <a:p>
            <a:pPr indent="0" lvl="0" marL="0" rtl="0" algn="l">
              <a:spcBef>
                <a:spcPts val="0"/>
              </a:spcBef>
              <a:spcAft>
                <a:spcPts val="0"/>
              </a:spcAft>
              <a:buNone/>
            </a:pPr>
            <a:r>
              <a:t/>
            </a:r>
            <a:endParaRPr/>
          </a:p>
        </p:txBody>
      </p:sp>
      <p:sp>
        <p:nvSpPr>
          <p:cNvPr id="440" name="Google Shape;440;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	</a:t>
            </a:r>
            <a:endParaRPr/>
          </a:p>
          <a:p>
            <a:pPr indent="0" lvl="0" marL="0" rtl="0" algn="l">
              <a:spcBef>
                <a:spcPts val="1200"/>
              </a:spcBef>
              <a:spcAft>
                <a:spcPts val="0"/>
              </a:spcAft>
              <a:buNone/>
            </a:pPr>
            <a:r>
              <a:rPr lang="ro"/>
              <a:t>Main fields of usage for zero-knowledge proofs are:</a:t>
            </a:r>
            <a:endParaRPr/>
          </a:p>
          <a:p>
            <a:pPr indent="-342900" lvl="0" marL="914400" rtl="0" algn="l">
              <a:spcBef>
                <a:spcPts val="1200"/>
              </a:spcBef>
              <a:spcAft>
                <a:spcPts val="0"/>
              </a:spcAft>
              <a:buSzPts val="1800"/>
              <a:buChar char="●"/>
            </a:pPr>
            <a:r>
              <a:rPr lang="ro"/>
              <a:t>Blockchains</a:t>
            </a:r>
            <a:endParaRPr/>
          </a:p>
          <a:p>
            <a:pPr indent="-342900" lvl="0" marL="914400" rtl="0" algn="l">
              <a:spcBef>
                <a:spcPts val="0"/>
              </a:spcBef>
              <a:spcAft>
                <a:spcPts val="0"/>
              </a:spcAft>
              <a:buSzPts val="1800"/>
              <a:buChar char="●"/>
            </a:pPr>
            <a:r>
              <a:rPr lang="ro"/>
              <a:t>Nuclear Disarmament</a:t>
            </a:r>
            <a:endParaRPr/>
          </a:p>
          <a:p>
            <a:pPr indent="-342900" lvl="0" marL="914400" rtl="0" algn="l">
              <a:spcBef>
                <a:spcPts val="0"/>
              </a:spcBef>
              <a:spcAft>
                <a:spcPts val="0"/>
              </a:spcAft>
              <a:buSzPts val="1800"/>
              <a:buChar char="●"/>
            </a:pPr>
            <a:r>
              <a:rPr lang="ro"/>
              <a:t>Authentication Systems</a:t>
            </a:r>
            <a:endParaRPr/>
          </a:p>
          <a:p>
            <a:pPr indent="-342900" lvl="0" marL="914400" rtl="0" algn="l">
              <a:spcBef>
                <a:spcPts val="0"/>
              </a:spcBef>
              <a:spcAft>
                <a:spcPts val="0"/>
              </a:spcAft>
              <a:buSzPts val="1800"/>
              <a:buChar char="●"/>
            </a:pPr>
            <a:r>
              <a:rPr lang="ro"/>
              <a:t>Ethical Behavior</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Secure Multi-Party Computation</a:t>
            </a:r>
            <a:endParaRPr/>
          </a:p>
        </p:txBody>
      </p:sp>
      <p:sp>
        <p:nvSpPr>
          <p:cNvPr id="446" name="Google Shape;446;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ro"/>
              <a:t>The secure multi-party computation is a security definition that tries to model in real life a protocol that would simulate an </a:t>
            </a:r>
            <a:r>
              <a:rPr lang="ro">
                <a:solidFill>
                  <a:schemeClr val="accent5"/>
                </a:solidFill>
              </a:rPr>
              <a:t>ideal functionality</a:t>
            </a:r>
            <a:r>
              <a:rPr lang="ro"/>
              <a:t>.</a:t>
            </a:r>
            <a:endParaRPr/>
          </a:p>
          <a:p>
            <a:pPr indent="457200" lvl="0" marL="0" rtl="0" algn="l">
              <a:spcBef>
                <a:spcPts val="1200"/>
              </a:spcBef>
              <a:spcAft>
                <a:spcPts val="0"/>
              </a:spcAft>
              <a:buNone/>
            </a:pPr>
            <a:r>
              <a:rPr lang="ro"/>
              <a:t>There should exist a trusted third party (</a:t>
            </a:r>
            <a:r>
              <a:rPr lang="ro">
                <a:solidFill>
                  <a:schemeClr val="accent5"/>
                </a:solidFill>
              </a:rPr>
              <a:t>TTP</a:t>
            </a:r>
            <a:r>
              <a:rPr lang="ro"/>
              <a:t>) that would be able to get the input from any user and securely compute it and return the result.</a:t>
            </a:r>
            <a:endParaRPr/>
          </a:p>
          <a:p>
            <a:pPr indent="457200" lvl="0" marL="0" rtl="0" algn="l">
              <a:spcBef>
                <a:spcPts val="1200"/>
              </a:spcBef>
              <a:spcAft>
                <a:spcPts val="1200"/>
              </a:spcAft>
              <a:buNone/>
            </a:pPr>
            <a:r>
              <a:rPr lang="ro"/>
              <a:t>The real world implementation replaces the TTP with a </a:t>
            </a:r>
            <a:r>
              <a:rPr lang="ro">
                <a:solidFill>
                  <a:schemeClr val="accent5"/>
                </a:solidFill>
              </a:rPr>
              <a:t>cryptographic protocol</a:t>
            </a:r>
            <a:r>
              <a:rPr lang="ro"/>
              <a:t> that aims at protecting input-output privacy of players and the correctness of the computation.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Secure Multi-Party Computation</a:t>
            </a:r>
            <a:endParaRPr/>
          </a:p>
          <a:p>
            <a:pPr indent="0" lvl="0" marL="0" rtl="0" algn="l">
              <a:spcBef>
                <a:spcPts val="0"/>
              </a:spcBef>
              <a:spcAft>
                <a:spcPts val="0"/>
              </a:spcAft>
              <a:buNone/>
            </a:pPr>
            <a:r>
              <a:t/>
            </a:r>
            <a:endParaRPr/>
          </a:p>
        </p:txBody>
      </p:sp>
      <p:sp>
        <p:nvSpPr>
          <p:cNvPr id="452" name="Google Shape;452;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ro"/>
              <a:t>Main security requirements:</a:t>
            </a:r>
            <a:endParaRPr/>
          </a:p>
          <a:p>
            <a:pPr indent="-342900" lvl="0" marL="457200" rtl="0" algn="l">
              <a:spcBef>
                <a:spcPts val="1200"/>
              </a:spcBef>
              <a:spcAft>
                <a:spcPts val="0"/>
              </a:spcAft>
              <a:buSzPts val="1800"/>
              <a:buChar char="●"/>
            </a:pPr>
            <a:r>
              <a:rPr lang="ro"/>
              <a:t>Confidentiality</a:t>
            </a:r>
            <a:endParaRPr/>
          </a:p>
          <a:p>
            <a:pPr indent="-342900" lvl="0" marL="457200" rtl="0" algn="l">
              <a:spcBef>
                <a:spcPts val="0"/>
              </a:spcBef>
              <a:spcAft>
                <a:spcPts val="0"/>
              </a:spcAft>
              <a:buSzPts val="1800"/>
              <a:buChar char="●"/>
            </a:pPr>
            <a:r>
              <a:rPr lang="ro"/>
              <a:t>Correctness</a:t>
            </a:r>
            <a:endParaRPr/>
          </a:p>
          <a:p>
            <a:pPr indent="-342900" lvl="0" marL="457200" rtl="0" algn="l">
              <a:spcBef>
                <a:spcPts val="0"/>
              </a:spcBef>
              <a:spcAft>
                <a:spcPts val="0"/>
              </a:spcAft>
              <a:buSzPts val="1800"/>
              <a:buChar char="●"/>
            </a:pPr>
            <a:r>
              <a:rPr lang="ro"/>
              <a:t>Guaranty of information reception</a:t>
            </a:r>
            <a:endParaRPr/>
          </a:p>
          <a:p>
            <a:pPr indent="0" lvl="0" marL="0" rtl="0" algn="l">
              <a:spcBef>
                <a:spcPts val="1200"/>
              </a:spcBef>
              <a:spcAft>
                <a:spcPts val="1200"/>
              </a:spcAft>
              <a:buNone/>
            </a:pPr>
            <a:r>
              <a:t/>
            </a:r>
            <a:endParaRPr/>
          </a:p>
        </p:txBody>
      </p:sp>
      <p:pic>
        <p:nvPicPr>
          <p:cNvPr id="453" name="Google Shape;453;p71"/>
          <p:cNvPicPr preferRelativeResize="0"/>
          <p:nvPr/>
        </p:nvPicPr>
        <p:blipFill>
          <a:blip r:embed="rId3">
            <a:alphaModFix/>
          </a:blip>
          <a:stretch>
            <a:fillRect/>
          </a:stretch>
        </p:blipFill>
        <p:spPr>
          <a:xfrm>
            <a:off x="4257875" y="1441438"/>
            <a:ext cx="4260400" cy="226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Who keeps track of all transactions  when no central authority is present? Well - everyone</a:t>
            </a:r>
            <a:endParaRPr/>
          </a:p>
        </p:txBody>
      </p:sp>
      <p:sp>
        <p:nvSpPr>
          <p:cNvPr id="99" name="Google Shape;99;p18"/>
          <p:cNvSpPr txBox="1"/>
          <p:nvPr>
            <p:ph idx="1" type="body"/>
          </p:nvPr>
        </p:nvSpPr>
        <p:spPr>
          <a:xfrm>
            <a:off x="311700" y="1906325"/>
            <a:ext cx="8520600" cy="26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When a transaction is made, given there is no one central authority to report it to, the sender has to broadcast the transaction to the other participants in the Blockchain.</a:t>
            </a:r>
            <a:endParaRPr/>
          </a:p>
        </p:txBody>
      </p:sp>
      <p:pic>
        <p:nvPicPr>
          <p:cNvPr id="100" name="Google Shape;100;p18"/>
          <p:cNvPicPr preferRelativeResize="0"/>
          <p:nvPr/>
        </p:nvPicPr>
        <p:blipFill>
          <a:blip r:embed="rId3">
            <a:alphaModFix/>
          </a:blip>
          <a:stretch>
            <a:fillRect/>
          </a:stretch>
        </p:blipFill>
        <p:spPr>
          <a:xfrm>
            <a:off x="3108500" y="2734500"/>
            <a:ext cx="2550525" cy="22197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Secure Multi-Party Computation - Application</a:t>
            </a:r>
            <a:endParaRPr/>
          </a:p>
        </p:txBody>
      </p:sp>
      <p:sp>
        <p:nvSpPr>
          <p:cNvPr id="459" name="Google Shape;459;p7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ro"/>
              <a:t>The major impact of Multi-Party Computation in blockchain technology is related to the issue of long common reference strings required for zk-SNARKs.</a:t>
            </a:r>
            <a:endParaRPr/>
          </a:p>
          <a:p>
            <a:pPr indent="457200" lvl="0" marL="0" rtl="0" algn="l">
              <a:spcBef>
                <a:spcPts val="1200"/>
              </a:spcBef>
              <a:spcAft>
                <a:spcPts val="0"/>
              </a:spcAft>
              <a:buNone/>
            </a:pPr>
            <a:r>
              <a:rPr lang="ro"/>
              <a:t>Due to the fact that the generation of the common reference string is fundamental for the whole scheme, a violation in its generation may compromise the security of the whole system.</a:t>
            </a:r>
            <a:endParaRPr/>
          </a:p>
          <a:p>
            <a:pPr indent="0" lvl="0" marL="0" rtl="0" algn="l">
              <a:spcBef>
                <a:spcPts val="1200"/>
              </a:spcBef>
              <a:spcAft>
                <a:spcPts val="1200"/>
              </a:spcAft>
              <a:buNone/>
            </a:pPr>
            <a:r>
              <a:rPr lang="ro"/>
              <a:t>	Multi-Party Computation offers a way to allow many volunteers to join the computations in order to generate the common reference strings.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900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Who to trust when two peers </a:t>
            </a:r>
            <a:r>
              <a:rPr lang="ro"/>
              <a:t>hold</a:t>
            </a:r>
            <a:endParaRPr/>
          </a:p>
          <a:p>
            <a:pPr indent="0" lvl="0" marL="0" rtl="0" algn="l">
              <a:spcBef>
                <a:spcPts val="0"/>
              </a:spcBef>
              <a:spcAft>
                <a:spcPts val="0"/>
              </a:spcAft>
              <a:buNone/>
            </a:pPr>
            <a:r>
              <a:rPr lang="ro"/>
              <a:t> conflicting data? Whoever worked harder</a:t>
            </a:r>
            <a:endParaRPr/>
          </a:p>
        </p:txBody>
      </p:sp>
      <p:sp>
        <p:nvSpPr>
          <p:cNvPr id="106" name="Google Shape;106;p19"/>
          <p:cNvSpPr txBox="1"/>
          <p:nvPr>
            <p:ph idx="1" type="body"/>
          </p:nvPr>
        </p:nvSpPr>
        <p:spPr>
          <a:xfrm>
            <a:off x="311700" y="2218050"/>
            <a:ext cx="8520600" cy="261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Consider a situation where Alice gives Bob 100 $, but only broadcasts this transaction to Bob, in an attempt to fool him. Now Bob’s ledger will show he received 100$ from Alice, but all the other participants’ ledgers will not contain that, as it was not broadcasted to them. This brings forth the second important problem that Blockchain has to solve: </a:t>
            </a:r>
            <a:endParaRPr/>
          </a:p>
          <a:p>
            <a:pPr indent="0" lvl="0" marL="0" rtl="0" algn="l">
              <a:spcBef>
                <a:spcPts val="1200"/>
              </a:spcBef>
              <a:spcAft>
                <a:spcPts val="1200"/>
              </a:spcAft>
              <a:buNone/>
            </a:pPr>
            <a:r>
              <a:rPr lang="ro"/>
              <a:t>Whose ledger should be trusted? Given two ledgers A and B, the participants will trust will trust the ledger that has the most work put into it</a:t>
            </a:r>
            <a:endParaRPr/>
          </a:p>
        </p:txBody>
      </p:sp>
      <p:pic>
        <p:nvPicPr>
          <p:cNvPr id="107" name="Google Shape;107;p19"/>
          <p:cNvPicPr preferRelativeResize="0"/>
          <p:nvPr/>
        </p:nvPicPr>
        <p:blipFill>
          <a:blip r:embed="rId3">
            <a:alphaModFix/>
          </a:blip>
          <a:stretch>
            <a:fillRect/>
          </a:stretch>
        </p:blipFill>
        <p:spPr>
          <a:xfrm>
            <a:off x="6613345" y="322500"/>
            <a:ext cx="2530655" cy="189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What is “hard work” in the context of blockchain?</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To understand the concept of work and proof of work, in the context of Blockchain, a general overview of cryptographic hash functions must first be provided. A cryptographic hash function, like any hash function, maps an infinite space to a finite space. However, unlike regular hash functions, cryptographic hash functions are resistant to collisions, strongly not reversible and appear random. Given two strings of bits, A and A’ where the Hamming distance between the two sequences is exactly one, the digests of a cryptographic hash function ran on the two strings will produces two outputs separated by very large, often maximum Hamming distance, or in simpler terms the two digests will be very distinct from one another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o"/>
              <a:t>Mining</a:t>
            </a:r>
            <a:endParaRPr/>
          </a:p>
        </p:txBody>
      </p:sp>
      <p:sp>
        <p:nvSpPr>
          <p:cNvPr id="119" name="Google Shape;119;p21"/>
          <p:cNvSpPr txBox="1"/>
          <p:nvPr>
            <p:ph idx="1" type="body"/>
          </p:nvPr>
        </p:nvSpPr>
        <p:spPr>
          <a:xfrm>
            <a:off x="311700" y="1854375"/>
            <a:ext cx="8520600" cy="27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a:t>Consider a block (a list) of transactions, and a nonce - the proof of work is a nonce that when applied to the block of transactions causes the cryptographic hash to have some sort of predefined property such as starting with a particular number of zeros. Due to the pseudo random nature of cryptographic hash functions, it can be assumed with reasonable certainty that computational work had to be performed to obtain a nonce that creates the desired result. This describes the process known as ‘Mining’.</a:t>
            </a:r>
            <a:endParaRPr/>
          </a:p>
        </p:txBody>
      </p:sp>
      <p:pic>
        <p:nvPicPr>
          <p:cNvPr id="120" name="Google Shape;120;p21"/>
          <p:cNvPicPr preferRelativeResize="0"/>
          <p:nvPr/>
        </p:nvPicPr>
        <p:blipFill>
          <a:blip r:embed="rId3">
            <a:alphaModFix/>
          </a:blip>
          <a:stretch>
            <a:fillRect/>
          </a:stretch>
        </p:blipFill>
        <p:spPr>
          <a:xfrm>
            <a:off x="5228016" y="-1"/>
            <a:ext cx="3460408" cy="1875525"/>
          </a:xfrm>
          <a:prstGeom prst="rect">
            <a:avLst/>
          </a:prstGeom>
          <a:noFill/>
          <a:ln>
            <a:noFill/>
          </a:ln>
        </p:spPr>
      </p:pic>
      <p:pic>
        <p:nvPicPr>
          <p:cNvPr id="121" name="Google Shape;121;p21"/>
          <p:cNvPicPr preferRelativeResize="0"/>
          <p:nvPr/>
        </p:nvPicPr>
        <p:blipFill>
          <a:blip r:embed="rId4">
            <a:alphaModFix/>
          </a:blip>
          <a:stretch>
            <a:fillRect/>
          </a:stretch>
        </p:blipFill>
        <p:spPr>
          <a:xfrm>
            <a:off x="2943300" y="36725"/>
            <a:ext cx="1524000" cy="152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